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5"/>
  </p:sldMasterIdLst>
  <p:notesMasterIdLst>
    <p:notesMasterId r:id="rId14"/>
  </p:notesMasterIdLst>
  <p:handoutMasterIdLst>
    <p:handoutMasterId r:id="rId15"/>
  </p:handoutMasterIdLst>
  <p:sldIdLst>
    <p:sldId id="317" r:id="rId6"/>
    <p:sldId id="457" r:id="rId7"/>
    <p:sldId id="445" r:id="rId8"/>
    <p:sldId id="514" r:id="rId9"/>
    <p:sldId id="442" r:id="rId10"/>
    <p:sldId id="433" r:id="rId11"/>
    <p:sldId id="434" r:id="rId12"/>
    <p:sldId id="383" r:id="rId13"/>
  </p:sldIdLst>
  <p:sldSz cx="9144000" cy="6858000" type="screen4x3"/>
  <p:notesSz cx="7099300" cy="10234613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Verdana" pitchFamily="34" charset="0"/>
      <p:regular r:id="rId20"/>
      <p:bold r:id="rId21"/>
      <p:italic r:id="rId22"/>
      <p:boldItalic r:id="rId23"/>
    </p:embeddedFont>
  </p:embeddedFontLst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vlüt GÜÇLÜ / Kuveyt Türk - BT Proje Yönetimi ve AR-GE Müdürlüğü" initials="MG/KT-BPYvAM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8C1D"/>
    <a:srgbClr val="035642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44" autoAdjust="0"/>
    <p:restoredTop sz="90085" autoAdjust="0"/>
  </p:normalViewPr>
  <p:slideViewPr>
    <p:cSldViewPr>
      <p:cViewPr>
        <p:scale>
          <a:sx n="73" d="100"/>
          <a:sy n="73" d="100"/>
        </p:scale>
        <p:origin x="-1050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354" y="7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2-19T15:20:04.900" idx="2">
    <p:pos x="5760" y="5"/>
    <p:text>Projenin yenilikçi yönleri daha da zenginleştirilmeli. Bu kısım önmeli. Hocalarımızdan ve Eser Bey'den ekleme ve düzeltme talep edeceğiz.</p:text>
    <p:extLst>
      <p:ext uri="{C676402C-5697-4E1C-873F-D02D1690AC5C}">
        <p15:threadingInfo xmlns=""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D20CA-FA89-4720-A7DB-1A1B98EFDC06}" type="datetimeFigureOut">
              <a:rPr lang="tr-TR" smtClean="0"/>
              <a:t>7.02.2016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2B5FA-4903-4015-8C26-C7CD4EEE76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211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4F4EB00-D4B6-4AA1-90D0-D20693BFA2EA}" type="datetimeFigureOut">
              <a:rPr lang="tr-TR"/>
              <a:pPr>
                <a:defRPr/>
              </a:pPr>
              <a:t>7.02.2016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tr-T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r-T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1D961AD-185F-492F-A314-BC83B295E064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69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961AD-185F-492F-A314-BC83B295E064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8884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961AD-185F-492F-A314-BC83B295E064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576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961AD-185F-492F-A314-BC83B295E064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5542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961AD-185F-492F-A314-BC83B295E064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4387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961AD-185F-492F-A314-BC83B295E064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8539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961AD-185F-492F-A314-BC83B295E064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3521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961AD-185F-492F-A314-BC83B295E064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9942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961AD-185F-492F-A314-BC83B295E064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2946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19437-307F-4544-A048-A61FEF1C0E20}" type="datetimeFigureOut">
              <a:rPr lang="tr-TR"/>
              <a:pPr>
                <a:defRPr/>
              </a:pPr>
              <a:t>7.02.2016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6ADD4-8B9A-4E83-B865-7ACDB09D239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7981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2602B-CBE5-4328-A5D3-C07BFA674BEE}" type="datetimeFigureOut">
              <a:rPr lang="tr-TR"/>
              <a:pPr>
                <a:defRPr/>
              </a:pPr>
              <a:t>7.02.2016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35C47-A320-42F6-92BE-6295E2C20DD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1065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A1EA7-0E92-4F46-A283-8BB151F2C94B}" type="datetimeFigureOut">
              <a:rPr lang="tr-TR"/>
              <a:pPr>
                <a:defRPr/>
              </a:pPr>
              <a:t>7.02.2016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59BE7-970A-429A-931A-4CC8448EB981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6839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0A2ED-E0DA-4C8E-A4BC-637CEDAAFA59}" type="datetimeFigureOut">
              <a:rPr lang="tr-TR"/>
              <a:pPr>
                <a:defRPr/>
              </a:pPr>
              <a:t>7.02.2016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7FB7D-6C1B-4872-9EF5-88ACBCB724D4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56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391A4-229D-4CEA-B7E4-7E5913CC828F}" type="datetimeFigureOut">
              <a:rPr lang="tr-TR"/>
              <a:pPr>
                <a:defRPr/>
              </a:pPr>
              <a:t>7.02.2016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35645-3FC1-41FB-8C11-C9FF9EB19CD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1887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1F98B-9350-499F-9DBD-FC10B5AB4492}" type="datetimeFigureOut">
              <a:rPr lang="tr-TR"/>
              <a:pPr>
                <a:defRPr/>
              </a:pPr>
              <a:t>7.02.2016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79385-B3E5-42E2-89D5-549429542C4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5928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2CE96-803A-4E25-90A0-95E58B2BD60D}" type="datetimeFigureOut">
              <a:rPr lang="tr-TR"/>
              <a:pPr>
                <a:defRPr/>
              </a:pPr>
              <a:t>7.02.2016</a:t>
            </a:fld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56741-63DE-40F9-92FD-56BE399D352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7876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E741F-7790-41DF-A0E2-7DE0512651B5}" type="datetimeFigureOut">
              <a:rPr lang="tr-TR"/>
              <a:pPr>
                <a:defRPr/>
              </a:pPr>
              <a:t>7.02.2016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E8552-BC70-413E-BFD9-6EA3452E684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5672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F8F31-1442-454E-AB57-42C447C48079}" type="datetimeFigureOut">
              <a:rPr lang="tr-TR"/>
              <a:pPr>
                <a:defRPr/>
              </a:pPr>
              <a:t>7.02.2016</a:t>
            </a:fld>
            <a:endParaRPr lang="tr-T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DAA1E-DCF9-4432-958B-F1D45CCBC6B6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10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93DE0-CE53-41EE-A611-885970966F25}" type="datetimeFigureOut">
              <a:rPr lang="tr-TR"/>
              <a:pPr>
                <a:defRPr/>
              </a:pPr>
              <a:t>7.02.2016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60B58-F766-40A7-B4BB-30355349C654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2043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80DC3-26A5-4DDE-B8AC-B8A5A132D75F}" type="datetimeFigureOut">
              <a:rPr lang="tr-TR"/>
              <a:pPr>
                <a:defRPr/>
              </a:pPr>
              <a:t>7.02.2016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80644-7CC6-4AFD-AB42-D01E5577B703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1757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tr-T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095CBB-0067-46FA-9623-A25638C1CB8D}" type="datetimeFigureOut">
              <a:rPr lang="tr-TR"/>
              <a:pPr>
                <a:defRPr/>
              </a:pPr>
              <a:t>7.02.2016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8A98938-BC6E-430F-8A56-25B3D098986D}" type="slidenum">
              <a:rPr lang="tr-TR"/>
              <a:pPr/>
              <a:t>‹#›</a:t>
            </a:fld>
            <a:endParaRPr lang="tr-TR"/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96025"/>
            <a:ext cx="91630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40463"/>
            <a:ext cx="9151200" cy="617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200" y="-47098"/>
            <a:ext cx="9144000" cy="5656263"/>
          </a:xfrm>
          <a:prstGeom prst="rect">
            <a:avLst/>
          </a:prstGeom>
          <a:solidFill>
            <a:srgbClr val="035642"/>
          </a:solidFill>
          <a:ln>
            <a:noFill/>
          </a:ln>
          <a:effectLst>
            <a:outerShdw blurRad="317500" dist="1270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dirty="0" smtClean="0"/>
              <a:t>	</a:t>
            </a:r>
            <a:endParaRPr lang="tr-TR" sz="4400" b="1" dirty="0"/>
          </a:p>
        </p:txBody>
      </p:sp>
      <p:pic>
        <p:nvPicPr>
          <p:cNvPr id="2052" name="Picture 7" descr="kuveyttur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41268"/>
            <a:ext cx="426085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76156" y="294618"/>
            <a:ext cx="2693180" cy="2015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4851387" y="6102677"/>
            <a:ext cx="4212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smtClean="0">
                <a:solidFill>
                  <a:srgbClr val="035642"/>
                </a:solidFill>
                <a:latin typeface="+mj-lt"/>
              </a:rPr>
              <a:t>BİLGİ TEKNOLOJİLERİ</a:t>
            </a:r>
            <a:endParaRPr lang="tr-TR" sz="2800" dirty="0">
              <a:solidFill>
                <a:srgbClr val="035642"/>
              </a:solidFill>
              <a:latin typeface="+mj-lt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215516" y="3051627"/>
            <a:ext cx="8848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OPENCV Görüntü İşleme Yazılımı İle Ürün Uygunluğunun Otomatik Belirlenmesinin İşlenmiş Fındıklarda Uygulanması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87524" y="593308"/>
            <a:ext cx="4752528" cy="1817913"/>
          </a:xfrm>
        </p:spPr>
        <p:txBody>
          <a:bodyPr>
            <a:noAutofit/>
          </a:bodyPr>
          <a:lstStyle/>
          <a:p>
            <a:pPr algn="l"/>
            <a:r>
              <a:rPr lang="en-US" sz="18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Ebubekir</a:t>
            </a:r>
            <a:r>
              <a:rPr lang="en-US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GÜLER</a:t>
            </a:r>
            <a:r>
              <a:rPr lang="tr-TR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tr-TR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YAZILIM MÜHENDİSİ</a:t>
            </a:r>
          </a:p>
          <a:p>
            <a:pPr algn="l"/>
            <a:r>
              <a:rPr lang="tr-TR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Kuveyt </a:t>
            </a:r>
            <a:r>
              <a:rPr lang="tr-TR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Türk Katılım </a:t>
            </a:r>
            <a:r>
              <a:rPr lang="tr-TR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Bankası </a:t>
            </a:r>
          </a:p>
          <a:p>
            <a:pPr algn="l"/>
            <a:r>
              <a:rPr lang="tr-TR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Ar-Ge </a:t>
            </a:r>
            <a:r>
              <a:rPr lang="tr-TR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Merkezi </a:t>
            </a:r>
            <a:r>
              <a:rPr lang="tr-TR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Konya</a:t>
            </a:r>
            <a:r>
              <a:rPr lang="tr-TR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tr-TR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800" cap="none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ebubekir.guler</a:t>
            </a:r>
            <a:r>
              <a:rPr lang="tr-TR" sz="1800" cap="none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@kuveytturk.com.tr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938"/>
            <a:ext cx="9144000" cy="900112"/>
          </a:xfrm>
          <a:prstGeom prst="rect">
            <a:avLst/>
          </a:prstGeom>
          <a:solidFill>
            <a:srgbClr val="035642"/>
          </a:solidFill>
          <a:ln>
            <a:noFill/>
          </a:ln>
          <a:effectLst>
            <a:outerShdw blurRad="317500" dist="127000" dir="1620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27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 smtClean="0"/>
              <a:t>Giriş</a:t>
            </a:r>
            <a:endParaRPr lang="tr-TR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5" y="4725144"/>
            <a:ext cx="1524003" cy="1505715"/>
          </a:xfrm>
          <a:prstGeom prst="rect">
            <a:avLst/>
          </a:prstGeom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483768" y="1196752"/>
            <a:ext cx="568863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endParaRPr lang="tr-T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Fındık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Sektör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Bilgisi</a:t>
            </a:r>
            <a:endParaRPr lang="tr-T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tr-T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Fındık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İçi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Soyma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Makineleri</a:t>
            </a:r>
            <a:endParaRPr lang="tr-T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tr-T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Uygulama</a:t>
            </a: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Sonuç</a:t>
            </a:r>
            <a:endParaRPr lang="tr-T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tr-T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75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938"/>
            <a:ext cx="9144000" cy="900112"/>
          </a:xfrm>
          <a:prstGeom prst="rect">
            <a:avLst/>
          </a:prstGeom>
          <a:solidFill>
            <a:srgbClr val="035642"/>
          </a:solidFill>
          <a:ln>
            <a:noFill/>
          </a:ln>
          <a:effectLst>
            <a:outerShdw blurRad="317500" dist="127000" dir="1620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27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/>
              <a:t>Fındık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Sektör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Bilgisi</a:t>
            </a:r>
            <a:endParaRPr lang="tr-TR" sz="3200" b="1" dirty="0"/>
          </a:p>
        </p:txBody>
      </p:sp>
      <p:sp>
        <p:nvSpPr>
          <p:cNvPr id="3075" name="TextBox 7"/>
          <p:cNvSpPr txBox="1">
            <a:spLocks noChangeArrowheads="1"/>
          </p:cNvSpPr>
          <p:nvPr/>
        </p:nvSpPr>
        <p:spPr bwMode="auto">
          <a:xfrm>
            <a:off x="359532" y="1016732"/>
            <a:ext cx="8568952" cy="58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tr-TR" sz="2400" b="1" dirty="0" smtClean="0">
                <a:latin typeface="+mj-lt"/>
                <a:cs typeface="+mn-cs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647564" y="1605804"/>
            <a:ext cx="81729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Fındık</a:t>
            </a:r>
            <a:r>
              <a:rPr lang="en-US" dirty="0" smtClean="0"/>
              <a:t> </a:t>
            </a:r>
            <a:r>
              <a:rPr lang="en-US" dirty="0" err="1" smtClean="0"/>
              <a:t>üretimi</a:t>
            </a:r>
            <a:r>
              <a:rPr lang="en-US" dirty="0" smtClean="0"/>
              <a:t> son </a:t>
            </a:r>
            <a:r>
              <a:rPr lang="en-US" dirty="0" err="1" smtClean="0"/>
              <a:t>beş</a:t>
            </a:r>
            <a:r>
              <a:rPr lang="en-US" dirty="0" smtClean="0"/>
              <a:t> </a:t>
            </a:r>
            <a:r>
              <a:rPr lang="en-US" dirty="0" err="1" smtClean="0"/>
              <a:t>yılda</a:t>
            </a:r>
            <a:r>
              <a:rPr lang="en-US" dirty="0" smtClean="0"/>
              <a:t> 778 bin </a:t>
            </a:r>
            <a:r>
              <a:rPr lang="en-US" dirty="0" err="1" smtClean="0"/>
              <a:t>tona</a:t>
            </a:r>
            <a:r>
              <a:rPr lang="en-US" dirty="0" smtClean="0"/>
              <a:t> </a:t>
            </a:r>
            <a:r>
              <a:rPr lang="en-US" dirty="0" err="1" smtClean="0"/>
              <a:t>çıkmıştır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/>
              <a:t> </a:t>
            </a:r>
            <a:r>
              <a:rPr lang="en-US" dirty="0" err="1" smtClean="0"/>
              <a:t>dünya</a:t>
            </a:r>
            <a:r>
              <a:rPr lang="en-US" dirty="0" smtClean="0"/>
              <a:t> </a:t>
            </a:r>
            <a:r>
              <a:rPr lang="en-US" dirty="0" err="1"/>
              <a:t>fındık</a:t>
            </a:r>
            <a:r>
              <a:rPr lang="en-US" dirty="0"/>
              <a:t> </a:t>
            </a:r>
            <a:r>
              <a:rPr lang="en-US" dirty="0" err="1"/>
              <a:t>üretiminin</a:t>
            </a:r>
            <a:r>
              <a:rPr lang="en-US" dirty="0"/>
              <a:t> </a:t>
            </a:r>
            <a:r>
              <a:rPr lang="en-US" dirty="0" err="1"/>
              <a:t>yaklaşık</a:t>
            </a:r>
            <a:r>
              <a:rPr lang="en-US" dirty="0"/>
              <a:t> %</a:t>
            </a:r>
            <a:r>
              <a:rPr lang="en-US" dirty="0" smtClean="0"/>
              <a:t>68’ini </a:t>
            </a:r>
            <a:r>
              <a:rPr lang="en-US" dirty="0" err="1" smtClean="0"/>
              <a:t>Türkiye</a:t>
            </a:r>
            <a:r>
              <a:rPr lang="en-US" dirty="0" smtClean="0"/>
              <a:t> </a:t>
            </a:r>
            <a:r>
              <a:rPr lang="en-US" dirty="0" err="1" smtClean="0"/>
              <a:t>gerçekleştirmektedir</a:t>
            </a:r>
            <a:r>
              <a:rPr lang="en-US" dirty="0" smtClean="0"/>
              <a:t>.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Türkiye’de 43 ilde fındık yetiştiriciliği yapılma</a:t>
            </a:r>
            <a:r>
              <a:rPr lang="en-US" dirty="0" err="1" smtClean="0"/>
              <a:t>ktadır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Türkiye ve Dünyada çerez olarak da tüketilen fındığın % 90'a yakın kısmı kavrulmuş, beyazlatılmış, kıyılmış, un ve püre halinde çikolata, bisküvi, şekerleme sanayiinde, tatlı, pasta ve dondurma yapımı ile yemek ve salatalarda yardımcı </a:t>
            </a:r>
            <a:r>
              <a:rPr lang="tr-TR" dirty="0" smtClean="0"/>
              <a:t>madde</a:t>
            </a:r>
            <a:r>
              <a:rPr lang="en-US" dirty="0" smtClean="0"/>
              <a:t> </a:t>
            </a:r>
            <a:r>
              <a:rPr lang="tr-TR" dirty="0" smtClean="0"/>
              <a:t>olarak </a:t>
            </a:r>
            <a:r>
              <a:rPr lang="tr-TR" dirty="0"/>
              <a:t>kullanılmaktadır.</a:t>
            </a:r>
          </a:p>
        </p:txBody>
      </p:sp>
    </p:spTree>
    <p:extLst>
      <p:ext uri="{BB962C8B-B14F-4D97-AF65-F5344CB8AC3E}">
        <p14:creationId xmlns:p14="http://schemas.microsoft.com/office/powerpoint/2010/main" val="319799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938"/>
            <a:ext cx="9144000" cy="900112"/>
          </a:xfrm>
          <a:prstGeom prst="rect">
            <a:avLst/>
          </a:prstGeom>
          <a:solidFill>
            <a:srgbClr val="035642"/>
          </a:solidFill>
          <a:ln>
            <a:noFill/>
          </a:ln>
          <a:effectLst>
            <a:outerShdw blurRad="317500" dist="127000" dir="1620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270000" anchor="ctr"/>
          <a:lstStyle/>
          <a:p>
            <a:pPr algn="ctr"/>
            <a:r>
              <a:rPr lang="tr-TR" sz="3200" b="1" dirty="0"/>
              <a:t>Fındık İçi </a:t>
            </a:r>
            <a:r>
              <a:rPr lang="en-US" sz="3200" b="1" dirty="0" err="1" smtClean="0"/>
              <a:t>Ayırma</a:t>
            </a:r>
            <a:r>
              <a:rPr lang="en-US" sz="3200" b="1" dirty="0" smtClean="0"/>
              <a:t> </a:t>
            </a:r>
            <a:r>
              <a:rPr lang="tr-TR" sz="3200" b="1" dirty="0" smtClean="0"/>
              <a:t>Makineleri</a:t>
            </a:r>
            <a:endParaRPr lang="tr-TR" sz="3200" b="1" dirty="0"/>
          </a:p>
        </p:txBody>
      </p:sp>
      <p:sp>
        <p:nvSpPr>
          <p:cNvPr id="3075" name="TextBox 7"/>
          <p:cNvSpPr txBox="1">
            <a:spLocks noChangeArrowheads="1"/>
          </p:cNvSpPr>
          <p:nvPr/>
        </p:nvSpPr>
        <p:spPr bwMode="auto">
          <a:xfrm>
            <a:off x="359532" y="1016732"/>
            <a:ext cx="8568952" cy="58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tr-TR" sz="2400" b="1" dirty="0" smtClean="0">
                <a:latin typeface="+mj-lt"/>
                <a:cs typeface="+mn-cs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467544" y="1011186"/>
            <a:ext cx="76688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ea typeface="Times New Roman" panose="02020603050405020304" pitchFamily="18" charset="0"/>
              </a:rPr>
              <a:t>Toplam</a:t>
            </a:r>
            <a:r>
              <a:rPr lang="en-US" dirty="0" smtClean="0"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a typeface="Times New Roman" panose="02020603050405020304" pitchFamily="18" charset="0"/>
              </a:rPr>
              <a:t>altı</a:t>
            </a:r>
            <a:r>
              <a:rPr lang="en-US" dirty="0" smtClean="0"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a typeface="Times New Roman" panose="02020603050405020304" pitchFamily="18" charset="0"/>
              </a:rPr>
              <a:t>bölümden</a:t>
            </a:r>
            <a:r>
              <a:rPr lang="en-US" dirty="0" smtClean="0"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a typeface="Times New Roman" panose="02020603050405020304" pitchFamily="18" charset="0"/>
              </a:rPr>
              <a:t>oluşan</a:t>
            </a:r>
            <a:r>
              <a:rPr lang="en-US" dirty="0" smtClean="0"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a typeface="Times New Roman" panose="02020603050405020304" pitchFamily="18" charset="0"/>
              </a:rPr>
              <a:t>zar</a:t>
            </a:r>
            <a:r>
              <a:rPr lang="en-US" dirty="0" smtClean="0"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a typeface="Times New Roman" panose="02020603050405020304" pitchFamily="18" charset="0"/>
              </a:rPr>
              <a:t>ayırma</a:t>
            </a:r>
            <a:r>
              <a:rPr lang="en-US" dirty="0" smtClean="0"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ea typeface="Times New Roman" panose="02020603050405020304" pitchFamily="18" charset="0"/>
              </a:rPr>
              <a:t>makinelerinde</a:t>
            </a:r>
            <a:r>
              <a:rPr lang="en-US" dirty="0" smtClean="0">
                <a:ea typeface="Times New Roman" panose="02020603050405020304" pitchFamily="18" charset="0"/>
              </a:rPr>
              <a:t>:</a:t>
            </a:r>
            <a:endParaRPr lang="tr-TR" dirty="0" smtClean="0">
              <a:ea typeface="Times New Roman" panose="02020603050405020304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tr-TR" dirty="0" smtClean="0"/>
              <a:t>1000 </a:t>
            </a:r>
            <a:r>
              <a:rPr lang="tr-TR" dirty="0"/>
              <a:t>kg </a:t>
            </a:r>
            <a:r>
              <a:rPr lang="tr-TR" dirty="0" err="1"/>
              <a:t>lik</a:t>
            </a:r>
            <a:r>
              <a:rPr lang="tr-TR" dirty="0"/>
              <a:t> bir </a:t>
            </a:r>
            <a:r>
              <a:rPr lang="en-US" dirty="0" err="1" smtClean="0"/>
              <a:t>miktardaki</a:t>
            </a:r>
            <a:r>
              <a:rPr lang="en-US" dirty="0" smtClean="0"/>
              <a:t> </a:t>
            </a:r>
            <a:r>
              <a:rPr lang="tr-TR" dirty="0" smtClean="0"/>
              <a:t>başarı </a:t>
            </a:r>
            <a:r>
              <a:rPr lang="tr-TR" dirty="0"/>
              <a:t>oranı </a:t>
            </a:r>
            <a:r>
              <a:rPr lang="tr-TR" dirty="0" smtClean="0"/>
              <a:t>yakla-şık </a:t>
            </a:r>
            <a:r>
              <a:rPr lang="tr-TR" dirty="0"/>
              <a:t>%95-%98 arasındadır. 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tr-TR" dirty="0" smtClean="0"/>
              <a:t>Buruşuk </a:t>
            </a:r>
            <a:r>
              <a:rPr lang="tr-TR" dirty="0"/>
              <a:t>fındık türlerindeki oran ise yaklaşık %75-%85 </a:t>
            </a:r>
            <a:r>
              <a:rPr lang="tr-TR" dirty="0" smtClean="0"/>
              <a:t>arasıdır</a:t>
            </a:r>
            <a:r>
              <a:rPr lang="en-US" dirty="0" smtClean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tr-TR" dirty="0" smtClean="0"/>
              <a:t>Zar </a:t>
            </a:r>
            <a:r>
              <a:rPr lang="tr-TR" dirty="0"/>
              <a:t>soyma işlemi için işlenen fındığın cinsi ve zar yapısına göre 8-10 m³ su tüketmektedir.</a:t>
            </a:r>
            <a:endParaRPr lang="tr-TR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66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938"/>
            <a:ext cx="9144000" cy="900112"/>
          </a:xfrm>
          <a:prstGeom prst="rect">
            <a:avLst/>
          </a:prstGeom>
          <a:solidFill>
            <a:srgbClr val="035642"/>
          </a:solidFill>
          <a:ln>
            <a:noFill/>
          </a:ln>
          <a:effectLst>
            <a:outerShdw blurRad="317500" dist="127000" dir="1620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27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/>
              <a:t>Uygulama</a:t>
            </a:r>
            <a:endParaRPr lang="tr-TR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449542" y="1304764"/>
            <a:ext cx="82449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dirty="0"/>
              <a:t>Sistem fındık zarı </a:t>
            </a:r>
            <a:r>
              <a:rPr lang="en-US" dirty="0" err="1" smtClean="0"/>
              <a:t>ayırma</a:t>
            </a:r>
            <a:r>
              <a:rPr lang="en-US" dirty="0" smtClean="0"/>
              <a:t> </a:t>
            </a:r>
            <a:r>
              <a:rPr lang="tr-TR" dirty="0" smtClean="0"/>
              <a:t>işlemi </a:t>
            </a:r>
            <a:r>
              <a:rPr lang="tr-TR" dirty="0"/>
              <a:t>sonrası zarından ayrılmış fındıklar ile ayrılmamış fındıkları,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akan </a:t>
            </a:r>
            <a:r>
              <a:rPr lang="tr-TR" dirty="0"/>
              <a:t>platform üzerine konan kamera ile tespit </a:t>
            </a:r>
            <a:r>
              <a:rPr lang="tr-TR" dirty="0" smtClean="0"/>
              <a:t>edip</a:t>
            </a:r>
            <a:r>
              <a:rPr lang="en-US" dirty="0" smtClean="0"/>
              <a:t>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z</a:t>
            </a:r>
            <a:r>
              <a:rPr lang="en-US" dirty="0" err="1" smtClean="0"/>
              <a:t>arı</a:t>
            </a:r>
            <a:r>
              <a:rPr lang="en-US" dirty="0" smtClean="0"/>
              <a:t> </a:t>
            </a:r>
            <a:r>
              <a:rPr lang="en-US" dirty="0" err="1" smtClean="0"/>
              <a:t>ayrılmış</a:t>
            </a:r>
            <a:r>
              <a:rPr lang="en-US" dirty="0" smtClean="0"/>
              <a:t> </a:t>
            </a:r>
            <a:r>
              <a:rPr lang="tr-TR" dirty="0" smtClean="0"/>
              <a:t>fındıkları </a:t>
            </a:r>
            <a:r>
              <a:rPr lang="tr-TR" dirty="0"/>
              <a:t>ayrı, ayrılmamış fındıkları ayrı depolama alanlarına aktarılmasını </a:t>
            </a:r>
            <a:r>
              <a:rPr lang="en-US" dirty="0" err="1" smtClean="0"/>
              <a:t>sağlar</a:t>
            </a:r>
            <a:r>
              <a:rPr lang="en-US" dirty="0" smtClean="0"/>
              <a:t>.</a:t>
            </a:r>
            <a:endParaRPr lang="tr-TR" dirty="0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799692" y="3032956"/>
            <a:ext cx="5112568" cy="297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9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938"/>
            <a:ext cx="9144000" cy="900112"/>
          </a:xfrm>
          <a:prstGeom prst="rect">
            <a:avLst/>
          </a:prstGeom>
          <a:solidFill>
            <a:srgbClr val="035642"/>
          </a:solidFill>
          <a:ln>
            <a:noFill/>
          </a:ln>
          <a:effectLst>
            <a:outerShdw blurRad="317500" dist="127000" dir="1620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27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/>
              <a:t>Uygulama</a:t>
            </a:r>
            <a:endParaRPr lang="tr-TR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379430" y="1027949"/>
            <a:ext cx="86049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Uygulama</a:t>
            </a:r>
            <a:r>
              <a:rPr lang="en-US" dirty="0" smtClean="0"/>
              <a:t> OPENCV </a:t>
            </a:r>
            <a:r>
              <a:rPr lang="en-US" dirty="0" err="1" smtClean="0"/>
              <a:t>Kütüphanesi</a:t>
            </a:r>
            <a:r>
              <a:rPr lang="en-US" dirty="0" smtClean="0"/>
              <a:t> </a:t>
            </a:r>
            <a:r>
              <a:rPr lang="en-US" dirty="0" err="1" smtClean="0"/>
              <a:t>kullanılarak</a:t>
            </a:r>
            <a:r>
              <a:rPr lang="en-US" dirty="0" smtClean="0"/>
              <a:t> </a:t>
            </a:r>
            <a:r>
              <a:rPr lang="en-US" dirty="0" err="1" smtClean="0"/>
              <a:t>yapılmıştır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Bileşenler</a:t>
            </a:r>
            <a:r>
              <a:rPr lang="en-US" dirty="0" smtClean="0"/>
              <a:t>;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 smtClean="0"/>
              <a:t>Görüntü</a:t>
            </a:r>
            <a:r>
              <a:rPr lang="en-US" dirty="0" smtClean="0"/>
              <a:t> </a:t>
            </a:r>
            <a:r>
              <a:rPr lang="en-US" dirty="0" err="1" smtClean="0"/>
              <a:t>yakalama</a:t>
            </a:r>
            <a:r>
              <a:rPr lang="en-US" dirty="0" smtClean="0"/>
              <a:t>,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 smtClean="0"/>
              <a:t>Hareket</a:t>
            </a:r>
            <a:r>
              <a:rPr lang="en-US" dirty="0" smtClean="0"/>
              <a:t> </a:t>
            </a:r>
            <a:r>
              <a:rPr lang="en-US" dirty="0" err="1" smtClean="0"/>
              <a:t>algılama</a:t>
            </a:r>
            <a:r>
              <a:rPr lang="en-US" dirty="0"/>
              <a:t> 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/>
              <a:t>R</a:t>
            </a:r>
            <a:r>
              <a:rPr lang="en-US" dirty="0" err="1" smtClean="0"/>
              <a:t>enk</a:t>
            </a:r>
            <a:r>
              <a:rPr lang="en-US" dirty="0" smtClean="0"/>
              <a:t> </a:t>
            </a:r>
            <a:r>
              <a:rPr lang="en-US" dirty="0" err="1" smtClean="0"/>
              <a:t>analizi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tr-T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969" y="1561539"/>
            <a:ext cx="2916323" cy="4581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Resim 12"/>
          <p:cNvPicPr/>
          <p:nvPr/>
        </p:nvPicPr>
        <p:blipFill>
          <a:blip r:embed="rId4"/>
          <a:stretch>
            <a:fillRect/>
          </a:stretch>
        </p:blipFill>
        <p:spPr>
          <a:xfrm>
            <a:off x="384501" y="2816932"/>
            <a:ext cx="1933575" cy="876300"/>
          </a:xfrm>
          <a:prstGeom prst="rect">
            <a:avLst/>
          </a:prstGeom>
        </p:spPr>
      </p:pic>
      <p:pic>
        <p:nvPicPr>
          <p:cNvPr id="14" name="Resim 13"/>
          <p:cNvPicPr/>
          <p:nvPr/>
        </p:nvPicPr>
        <p:blipFill>
          <a:blip r:embed="rId5"/>
          <a:stretch>
            <a:fillRect/>
          </a:stretch>
        </p:blipFill>
        <p:spPr>
          <a:xfrm>
            <a:off x="2765371" y="2817051"/>
            <a:ext cx="1918626" cy="951230"/>
          </a:xfrm>
          <a:prstGeom prst="rect">
            <a:avLst/>
          </a:prstGeom>
        </p:spPr>
      </p:pic>
      <p:pic>
        <p:nvPicPr>
          <p:cNvPr id="15" name="Resim 14"/>
          <p:cNvPicPr/>
          <p:nvPr/>
        </p:nvPicPr>
        <p:blipFill>
          <a:blip r:embed="rId6"/>
          <a:stretch>
            <a:fillRect/>
          </a:stretch>
        </p:blipFill>
        <p:spPr>
          <a:xfrm>
            <a:off x="1547664" y="4329100"/>
            <a:ext cx="1863162" cy="69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8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938"/>
            <a:ext cx="9144000" cy="900112"/>
          </a:xfrm>
          <a:prstGeom prst="rect">
            <a:avLst/>
          </a:prstGeom>
          <a:solidFill>
            <a:srgbClr val="035642"/>
          </a:solidFill>
          <a:ln>
            <a:noFill/>
          </a:ln>
          <a:effectLst>
            <a:outerShdw blurRad="317500" dist="127000" dir="1620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270000" anchor="ctr"/>
          <a:lstStyle/>
          <a:p>
            <a:pPr algn="ctr"/>
            <a:r>
              <a:rPr lang="en-US" sz="3200" b="1" dirty="0" err="1" smtClean="0"/>
              <a:t>Sonuç</a:t>
            </a:r>
            <a:endParaRPr lang="tr-TR" sz="3200" dirty="0"/>
          </a:p>
        </p:txBody>
      </p:sp>
      <p:sp>
        <p:nvSpPr>
          <p:cNvPr id="3075" name="TextBox 7"/>
          <p:cNvSpPr txBox="1">
            <a:spLocks noChangeArrowheads="1"/>
          </p:cNvSpPr>
          <p:nvPr/>
        </p:nvSpPr>
        <p:spPr bwMode="auto">
          <a:xfrm>
            <a:off x="2746137" y="842280"/>
            <a:ext cx="5531086" cy="58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2425">
              <a:lnSpc>
                <a:spcPct val="150000"/>
              </a:lnSpc>
              <a:buFont typeface="Wingdings" pitchFamily="2" charset="2"/>
              <a:buChar char="ü"/>
              <a:defRPr/>
            </a:pPr>
            <a:endParaRPr lang="tr-TR" sz="2400" b="1" dirty="0">
              <a:latin typeface="+mj-lt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1550" y="1349698"/>
            <a:ext cx="81009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dirty="0"/>
              <a:t>Yazılımın Üzerinde Koşacağı </a:t>
            </a:r>
            <a:r>
              <a:rPr lang="tr-TR" dirty="0" smtClean="0"/>
              <a:t>Kart</a:t>
            </a:r>
            <a:r>
              <a:rPr lang="en-US" dirty="0" smtClean="0"/>
              <a:t> </a:t>
            </a:r>
            <a:r>
              <a:rPr lang="en-US" dirty="0"/>
              <a:t>Raspberry Pi </a:t>
            </a:r>
            <a:r>
              <a:rPr lang="en-US" dirty="0" smtClean="0"/>
              <a:t>Zero, </a:t>
            </a:r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da </a:t>
            </a:r>
            <a:r>
              <a:rPr lang="tr-TR" dirty="0" err="1"/>
              <a:t>Raspberry</a:t>
            </a:r>
            <a:r>
              <a:rPr lang="tr-TR" dirty="0"/>
              <a:t> PI 5MP </a:t>
            </a:r>
            <a:r>
              <a:rPr lang="en-US" dirty="0" smtClean="0"/>
              <a:t> </a:t>
            </a:r>
            <a:r>
              <a:rPr lang="en-US" dirty="0" err="1" smtClean="0"/>
              <a:t>ürünü</a:t>
            </a:r>
            <a:r>
              <a:rPr lang="en-US" dirty="0" smtClean="0"/>
              <a:t> </a:t>
            </a:r>
            <a:r>
              <a:rPr lang="en-US" dirty="0" err="1" smtClean="0"/>
              <a:t>kullanılacaktır</a:t>
            </a:r>
            <a:r>
              <a:rPr lang="en-US" dirty="0" smtClean="0"/>
              <a:t>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31,65$ </a:t>
            </a:r>
            <a:r>
              <a:rPr lang="en-US" dirty="0" err="1" smtClean="0"/>
              <a:t>maliyete</a:t>
            </a:r>
            <a:r>
              <a:rPr lang="en-US" dirty="0" smtClean="0"/>
              <a:t> </a:t>
            </a:r>
            <a:r>
              <a:rPr lang="en-US" dirty="0" err="1" smtClean="0"/>
              <a:t>sahiptir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31,65$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maliyetle</a:t>
            </a:r>
            <a:r>
              <a:rPr lang="en-US" dirty="0" smtClean="0"/>
              <a:t> </a:t>
            </a:r>
            <a:r>
              <a:rPr lang="en-US" dirty="0" err="1" smtClean="0"/>
              <a:t>fındık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</a:t>
            </a:r>
            <a:r>
              <a:rPr lang="en-US" dirty="0" err="1" smtClean="0"/>
              <a:t>zar</a:t>
            </a:r>
            <a:r>
              <a:rPr lang="en-US" dirty="0" smtClean="0"/>
              <a:t> </a:t>
            </a:r>
            <a:r>
              <a:rPr lang="en-US" dirty="0" err="1" smtClean="0"/>
              <a:t>ayrımı</a:t>
            </a:r>
            <a:r>
              <a:rPr lang="en-US" dirty="0" smtClean="0"/>
              <a:t> </a:t>
            </a:r>
            <a:r>
              <a:rPr lang="en-US" dirty="0" err="1" smtClean="0"/>
              <a:t>işleminde</a:t>
            </a:r>
            <a:r>
              <a:rPr lang="en-US" dirty="0" smtClean="0"/>
              <a:t> </a:t>
            </a:r>
            <a:r>
              <a:rPr lang="en-US" dirty="0" err="1" smtClean="0"/>
              <a:t>görev</a:t>
            </a:r>
            <a:r>
              <a:rPr lang="en-US" dirty="0" smtClean="0"/>
              <a:t> </a:t>
            </a:r>
            <a:r>
              <a:rPr lang="en-US" dirty="0" err="1" smtClean="0"/>
              <a:t>alacak</a:t>
            </a:r>
            <a:r>
              <a:rPr lang="en-US" dirty="0" smtClean="0"/>
              <a:t> </a:t>
            </a:r>
            <a:r>
              <a:rPr lang="en-US" dirty="0" err="1" smtClean="0"/>
              <a:t>personel</a:t>
            </a:r>
            <a:r>
              <a:rPr lang="en-US" dirty="0" smtClean="0"/>
              <a:t> </a:t>
            </a:r>
            <a:r>
              <a:rPr lang="en-US" dirty="0" err="1" smtClean="0"/>
              <a:t>masrafından</a:t>
            </a:r>
            <a:r>
              <a:rPr lang="en-US" dirty="0" smtClean="0"/>
              <a:t> </a:t>
            </a:r>
            <a:r>
              <a:rPr lang="en-US" dirty="0" err="1" smtClean="0"/>
              <a:t>tasarruf</a:t>
            </a:r>
            <a:r>
              <a:rPr lang="en-US" dirty="0" smtClean="0"/>
              <a:t> </a:t>
            </a:r>
            <a:r>
              <a:rPr lang="en-US" dirty="0" err="1" smtClean="0"/>
              <a:t>sağlanacaktır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zar</a:t>
            </a:r>
            <a:r>
              <a:rPr lang="en-US" dirty="0" smtClean="0"/>
              <a:t> </a:t>
            </a:r>
            <a:r>
              <a:rPr lang="en-US" dirty="0" err="1" smtClean="0"/>
              <a:t>ayırma</a:t>
            </a:r>
            <a:r>
              <a:rPr lang="en-US" dirty="0" smtClean="0"/>
              <a:t> </a:t>
            </a:r>
            <a:r>
              <a:rPr lang="en-US" dirty="0" err="1" smtClean="0"/>
              <a:t>işlemi</a:t>
            </a:r>
            <a:r>
              <a:rPr lang="en-US" dirty="0" smtClean="0"/>
              <a:t> </a:t>
            </a:r>
            <a:r>
              <a:rPr lang="tr-TR" dirty="0" smtClean="0"/>
              <a:t>dışında </a:t>
            </a:r>
            <a:r>
              <a:rPr lang="tr-TR" dirty="0"/>
              <a:t>akan bir bant üzerinde çıktı veren tüm makineler için kullanılabilir</a:t>
            </a:r>
            <a:r>
              <a:rPr lang="tr-TR" dirty="0" smtClean="0"/>
              <a:t>.</a:t>
            </a:r>
            <a:r>
              <a:rPr lang="tr-TR" dirty="0"/>
              <a:t> Örneğin 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M</a:t>
            </a:r>
            <a:r>
              <a:rPr lang="tr-TR" dirty="0" smtClean="0"/>
              <a:t>uzların büyüklüklerine </a:t>
            </a:r>
            <a:r>
              <a:rPr lang="tr-TR" dirty="0"/>
              <a:t>göre ayrımı</a:t>
            </a:r>
            <a:r>
              <a:rPr lang="tr-TR" dirty="0" smtClean="0"/>
              <a:t>,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P</a:t>
            </a:r>
            <a:r>
              <a:rPr lang="tr-TR" dirty="0" err="1" smtClean="0"/>
              <a:t>atates</a:t>
            </a:r>
            <a:r>
              <a:rPr lang="tr-TR" dirty="0" smtClean="0"/>
              <a:t> </a:t>
            </a:r>
            <a:r>
              <a:rPr lang="tr-TR" dirty="0"/>
              <a:t>yıkama </a:t>
            </a:r>
            <a:r>
              <a:rPr lang="en-US" dirty="0" err="1" smtClean="0"/>
              <a:t>makinelerindeki</a:t>
            </a:r>
            <a:r>
              <a:rPr lang="en-US" dirty="0" smtClean="0"/>
              <a:t> </a:t>
            </a:r>
            <a:r>
              <a:rPr lang="tr-TR" dirty="0" smtClean="0"/>
              <a:t>yabancı </a:t>
            </a:r>
            <a:r>
              <a:rPr lang="tr-TR" dirty="0"/>
              <a:t>maddelerin tespiti ve ayıklanması, 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tr-TR" dirty="0" smtClean="0"/>
              <a:t>yumurta </a:t>
            </a:r>
            <a:r>
              <a:rPr lang="en-US" dirty="0" err="1" smtClean="0"/>
              <a:t>adet</a:t>
            </a:r>
            <a:r>
              <a:rPr lang="en-US" dirty="0" smtClean="0"/>
              <a:t> </a:t>
            </a:r>
            <a:r>
              <a:rPr lang="tr-TR" dirty="0" smtClean="0"/>
              <a:t>sayma </a:t>
            </a:r>
            <a:r>
              <a:rPr lang="tr-TR" dirty="0"/>
              <a:t>ve paketleme işleminin yapılması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gibi </a:t>
            </a:r>
            <a:r>
              <a:rPr lang="tr-TR" dirty="0"/>
              <a:t>alanlarda da kullanıla bilinecektir.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83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938"/>
            <a:ext cx="9144000" cy="900112"/>
          </a:xfrm>
          <a:prstGeom prst="rect">
            <a:avLst/>
          </a:prstGeom>
          <a:solidFill>
            <a:srgbClr val="035642"/>
          </a:solidFill>
          <a:ln>
            <a:noFill/>
          </a:ln>
          <a:effectLst>
            <a:outerShdw blurRad="317500" dist="127000" dir="1620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27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/>
              <a:t>SORULAR</a:t>
            </a:r>
          </a:p>
        </p:txBody>
      </p:sp>
      <p:pic>
        <p:nvPicPr>
          <p:cNvPr id="1126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568" y="1582062"/>
            <a:ext cx="4394200" cy="439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6084168" y="5311913"/>
            <a:ext cx="2916324" cy="66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352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0" indent="0">
              <a:lnSpc>
                <a:spcPct val="200000"/>
              </a:lnSpc>
            </a:pPr>
            <a:r>
              <a:rPr lang="tr-TR" sz="2200" dirty="0" smtClean="0"/>
              <a:t>TEŞEKKÜRLER</a:t>
            </a:r>
            <a:endParaRPr lang="tr-TR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35642"/>
        </a:solidFill>
        <a:ln>
          <a:noFill/>
        </a:ln>
        <a:effectLst>
          <a:outerShdw blurRad="317500" dist="127000" dir="16200000" algn="ctr" rotWithShape="0">
            <a:prstClr val="black">
              <a:alpha val="40000"/>
            </a:prstClr>
          </a:outerShdw>
        </a:effectLst>
      </a:spPr>
      <a:bodyPr lIns="270000" anchor="ctr"/>
      <a:lstStyle>
        <a:defPPr algn="ctr" fontAlgn="auto">
          <a:spcBef>
            <a:spcPts val="0"/>
          </a:spcBef>
          <a:spcAft>
            <a:spcPts val="0"/>
          </a:spcAft>
          <a:defRPr sz="3200" b="1" dirty="0"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E0B82AAECD854A97E44CA8A9801227" ma:contentTypeVersion="3" ma:contentTypeDescription="Create a new document." ma:contentTypeScope="" ma:versionID="acb3476a04937fe1d7f3e51f3181eda1">
  <xsd:schema xmlns:xsd="http://www.w3.org/2001/XMLSchema" xmlns:xs="http://www.w3.org/2001/XMLSchema" xmlns:p="http://schemas.microsoft.com/office/2006/metadata/properties" xmlns:ns1="http://schemas.microsoft.com/sharepoint/v3" xmlns:ns2="2115c049-f5cd-484f-9bd6-0c468df594de" targetNamespace="http://schemas.microsoft.com/office/2006/metadata/properties" ma:root="true" ma:fieldsID="8cbc913c7b4239b3b7e8df49b2dcf7ce" ns1:_="" ns2:_="">
    <xsd:import namespace="http://schemas.microsoft.com/sharepoint/v3"/>
    <xsd:import namespace="2115c049-f5cd-484f-9bd6-0c468df594d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PublishingContact" minOccurs="0"/>
                <xsd:element ref="ns2:Kat_x0131_l_x0131_mc_x0131_l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  <xsd:element name="PublishingContact" ma:index="10" nillable="true" ma:displayName="Contact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15c049-f5cd-484f-9bd6-0c468df594de" elementFormDefault="qualified">
    <xsd:import namespace="http://schemas.microsoft.com/office/2006/documentManagement/types"/>
    <xsd:import namespace="http://schemas.microsoft.com/office/infopath/2007/PartnerControls"/>
    <xsd:element name="Kat_x0131_l_x0131_mc_x0131_lar" ma:index="11" nillable="true" ma:displayName="Katılımcılar" ma:internalName="Kat_x0131_l_x0131_mc_x0131_lar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Kat_x0131_l_x0131_mc_x0131_lar xmlns="2115c049-f5cd-484f-9bd6-0c468df594de" xsi:nil="true"/>
    <PublishingContact xmlns="http://schemas.microsoft.com/sharepoint/v3">
      <UserInfo>
        <DisplayName/>
        <AccountId xsi:nil="true"/>
        <AccountType/>
      </UserInfo>
    </PublishingContact>
  </documentManagement>
</p:properti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0D8DC756-5CC7-4FCC-9602-49B688B24F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0FD23D-7101-49C1-99F4-B0BA14C0D5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115c049-f5cd-484f-9bd6-0c468df594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1B2B96-F726-4A04-930A-A1971037ED06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terms/"/>
    <ds:schemaRef ds:uri="http://purl.org/dc/elements/1.1/"/>
    <ds:schemaRef ds:uri="2115c049-f5cd-484f-9bd6-0c468df594de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41B5F818-2082-4003-9439-36CAC76171C6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22473</TotalTime>
  <Words>314</Words>
  <Application>Microsoft Office PowerPoint</Application>
  <PresentationFormat>Ekran Gösterisi (4:3)</PresentationFormat>
  <Paragraphs>58</Paragraphs>
  <Slides>8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Verdana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bek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kerem</dc:creator>
  <cp:lastModifiedBy>Ebubekir Güler</cp:lastModifiedBy>
  <cp:revision>1384</cp:revision>
  <cp:lastPrinted>2011-05-04T14:59:35Z</cp:lastPrinted>
  <dcterms:created xsi:type="dcterms:W3CDTF">2009-04-03T06:38:15Z</dcterms:created>
  <dcterms:modified xsi:type="dcterms:W3CDTF">2016-02-07T16:50:35Z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oküman Sahibi">
    <vt:lpwstr>Kalite ve Organizasyon Geliştirme Departmanı</vt:lpwstr>
  </property>
  <property fmtid="{D5CDD505-2E9C-101B-9397-08002B2CF9AE}" pid="4" name="ContentTypeId">
    <vt:lpwstr>0x0101002AE0B82AAECD854A97E44CA8A9801227</vt:lpwstr>
  </property>
</Properties>
</file>