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79" r:id="rId4"/>
    <p:sldId id="278" r:id="rId5"/>
    <p:sldId id="359" r:id="rId6"/>
    <p:sldId id="373" r:id="rId7"/>
    <p:sldId id="277" r:id="rId8"/>
    <p:sldId id="360" r:id="rId9"/>
    <p:sldId id="280" r:id="rId10"/>
    <p:sldId id="362" r:id="rId11"/>
    <p:sldId id="361" r:id="rId12"/>
    <p:sldId id="363" r:id="rId13"/>
    <p:sldId id="369" r:id="rId14"/>
    <p:sldId id="370" r:id="rId15"/>
    <p:sldId id="371" r:id="rId16"/>
    <p:sldId id="372" r:id="rId17"/>
    <p:sldId id="368" r:id="rId18"/>
    <p:sldId id="364" r:id="rId19"/>
    <p:sldId id="365" r:id="rId20"/>
    <p:sldId id="367" r:id="rId21"/>
    <p:sldId id="271" r:id="rId22"/>
  </p:sldIdLst>
  <p:sldSz cx="12192000" cy="6858000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FA1"/>
    <a:srgbClr val="000000"/>
    <a:srgbClr val="EDEDE5"/>
    <a:srgbClr val="AF8700"/>
    <a:srgbClr val="0B3A5A"/>
    <a:srgbClr val="D2D2BE"/>
    <a:srgbClr val="545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 autoAdjust="0"/>
    <p:restoredTop sz="83599" autoAdjust="0"/>
  </p:normalViewPr>
  <p:slideViewPr>
    <p:cSldViewPr showGuides="1">
      <p:cViewPr varScale="1">
        <p:scale>
          <a:sx n="97" d="100"/>
          <a:sy n="97" d="100"/>
        </p:scale>
        <p:origin x="6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990" y="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3" cy="49885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4FF4961-E235-4161-9559-A15389FCFA60}" type="datetimeFigureOut">
              <a:rPr lang="tr-TR" smtClean="0"/>
              <a:t>05.02.2016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7637" y="9654538"/>
            <a:ext cx="2951163" cy="49885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D5381CF-B4CD-463D-BB61-78E2F94945F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2444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712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712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D5F88E8-A384-43EF-AD47-7131EA31A48D}" type="datetimeFigureOut">
              <a:rPr lang="de-DE" smtClean="0"/>
              <a:pPr/>
              <a:t>05.02.2016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3" cy="4971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659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173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745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Merkezde yaşanacak bir takım bir problemlerin (elektrik kesintisi, sunucu arızası, performans problemleri </a:t>
            </a:r>
            <a:r>
              <a:rPr lang="tr-TR" sz="1000" b="1" dirty="0" err="1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vs</a:t>
            </a: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tüm istemcilerin etkin çalışmamasına sebep olması.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Tüm işlemlerin sunucu tarafında olmasından dolayı istemci tarafında ihtiyaç duyulan kaynakların sunucu tarafında olması gerekliliği.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Mimari yapı ihtiyaçları doğrultusunda sunucu ve istemci alımları.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Merkezi yapıda herhangi bir problem olması durumunda aynı yapının başka bir </a:t>
            </a:r>
            <a:r>
              <a:rPr lang="tr-TR" sz="1000" b="1" dirty="0" err="1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lokasyonda</a:t>
            </a: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daha olması gerekliliği.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Tamamıyla farklı bir yapıya geçişte yaşanması muhtemel problemler.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000" b="1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23878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000" b="1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42442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000" b="1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146128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000" b="1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80490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000" b="1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tr-TR" sz="1000" dirty="0" smtClean="0"/>
              <a:t>Aynı anda çalışma</a:t>
            </a:r>
            <a:r>
              <a:rPr lang="tr-TR" sz="1000" baseline="0" dirty="0" smtClean="0"/>
              <a:t> başladığından sisteme yüklenme olmuş ve </a:t>
            </a:r>
            <a:r>
              <a:rPr lang="tr-TR" sz="1000" baseline="0" dirty="0" err="1" smtClean="0"/>
              <a:t>cpu</a:t>
            </a:r>
            <a:r>
              <a:rPr lang="tr-TR" sz="1000" baseline="0" dirty="0" smtClean="0"/>
              <a:t> %70 </a:t>
            </a:r>
            <a:r>
              <a:rPr lang="tr-TR" sz="1000" baseline="0" dirty="0" err="1" smtClean="0"/>
              <a:t>lere</a:t>
            </a:r>
            <a:r>
              <a:rPr lang="tr-TR" sz="1000" baseline="0" dirty="0" smtClean="0"/>
              <a:t> çıkmış  	diğeri %50</a:t>
            </a:r>
          </a:p>
          <a:p>
            <a:r>
              <a:rPr lang="tr-TR" sz="1000" baseline="0" dirty="0" smtClean="0"/>
              <a:t>				Memory 1,5 </a:t>
            </a:r>
            <a:r>
              <a:rPr lang="tr-TR" sz="1000" baseline="0" dirty="0" err="1" smtClean="0"/>
              <a:t>gb</a:t>
            </a:r>
            <a:r>
              <a:rPr lang="tr-TR" sz="1000" baseline="0" dirty="0" smtClean="0"/>
              <a:t> seviyelerinde diğeri 1 </a:t>
            </a:r>
            <a:r>
              <a:rPr lang="tr-TR" sz="1000" baseline="0" dirty="0" err="1" smtClean="0"/>
              <a:t>gb</a:t>
            </a:r>
            <a:endParaRPr lang="tr-TR" sz="1000" baseline="0" dirty="0" smtClean="0"/>
          </a:p>
          <a:p>
            <a:r>
              <a:rPr lang="tr-TR" sz="1000" dirty="0" smtClean="0"/>
              <a:t>				sanal</a:t>
            </a:r>
            <a:r>
              <a:rPr lang="tr-TR" sz="1000" baseline="0" dirty="0" smtClean="0"/>
              <a:t> disk okuma 1300 adet okumaya çıkmış diğeri merkeze veri girişi oluyor 120 seviyelerinde</a:t>
            </a:r>
          </a:p>
          <a:p>
            <a:r>
              <a:rPr lang="tr-TR" sz="1000" baseline="0" dirty="0" smtClean="0"/>
              <a:t>				</a:t>
            </a:r>
            <a:r>
              <a:rPr lang="tr-TR" sz="1000" baseline="0" dirty="0" err="1" smtClean="0"/>
              <a:t>cpu</a:t>
            </a:r>
            <a:r>
              <a:rPr lang="tr-TR" sz="1000" baseline="0" dirty="0" smtClean="0"/>
              <a:t> </a:t>
            </a:r>
            <a:r>
              <a:rPr lang="tr-TR" sz="1000" baseline="0" dirty="0" err="1" smtClean="0"/>
              <a:t>mhz</a:t>
            </a:r>
            <a:r>
              <a:rPr lang="tr-TR" sz="1000" baseline="0" dirty="0" smtClean="0"/>
              <a:t> 9000 </a:t>
            </a:r>
            <a:r>
              <a:rPr lang="tr-TR" sz="1000" baseline="0" dirty="0" err="1" smtClean="0"/>
              <a:t>mhz</a:t>
            </a:r>
            <a:r>
              <a:rPr lang="tr-TR" sz="1000" baseline="0" dirty="0" smtClean="0"/>
              <a:t> seviyelerinde diğerinde 7500 </a:t>
            </a:r>
            <a:r>
              <a:rPr lang="tr-TR" sz="1000" baseline="0" dirty="0" err="1" smtClean="0"/>
              <a:t>mhz</a:t>
            </a:r>
            <a:r>
              <a:rPr lang="tr-TR" sz="1000" baseline="0" dirty="0" smtClean="0"/>
              <a:t> i geçmiyor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235151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000" b="1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tr-TR" sz="1000" dirty="0" smtClean="0"/>
              <a:t>Aynı anda çalışma</a:t>
            </a:r>
            <a:r>
              <a:rPr lang="tr-TR" sz="1000" baseline="0" dirty="0" smtClean="0"/>
              <a:t> başladığından sisteme yüklenme olmuş ve </a:t>
            </a:r>
            <a:r>
              <a:rPr lang="tr-TR" sz="1000" baseline="0" dirty="0" err="1" smtClean="0"/>
              <a:t>cpu</a:t>
            </a:r>
            <a:r>
              <a:rPr lang="tr-TR" sz="1000" baseline="0" dirty="0" smtClean="0"/>
              <a:t> %70 </a:t>
            </a:r>
            <a:r>
              <a:rPr lang="tr-TR" sz="1000" baseline="0" dirty="0" err="1" smtClean="0"/>
              <a:t>lere</a:t>
            </a:r>
            <a:r>
              <a:rPr lang="tr-TR" sz="1000" baseline="0" dirty="0" smtClean="0"/>
              <a:t> çıkmış  	diğeri %50</a:t>
            </a:r>
          </a:p>
          <a:p>
            <a:r>
              <a:rPr lang="tr-TR" sz="1000" baseline="0" dirty="0" smtClean="0"/>
              <a:t>				Memory 1,5 </a:t>
            </a:r>
            <a:r>
              <a:rPr lang="tr-TR" sz="1000" baseline="0" dirty="0" err="1" smtClean="0"/>
              <a:t>gb</a:t>
            </a:r>
            <a:r>
              <a:rPr lang="tr-TR" sz="1000" baseline="0" dirty="0" smtClean="0"/>
              <a:t> seviyelerinde diğeri 1 </a:t>
            </a:r>
            <a:r>
              <a:rPr lang="tr-TR" sz="1000" baseline="0" dirty="0" err="1" smtClean="0"/>
              <a:t>gb</a:t>
            </a:r>
            <a:endParaRPr lang="tr-TR" sz="1000" baseline="0" dirty="0" smtClean="0"/>
          </a:p>
          <a:p>
            <a:r>
              <a:rPr lang="tr-TR" sz="1000" dirty="0" smtClean="0"/>
              <a:t>				sanal</a:t>
            </a:r>
            <a:r>
              <a:rPr lang="tr-TR" sz="1000" baseline="0" dirty="0" smtClean="0"/>
              <a:t> disk okuma 1300 adet okumaya çıkmış diğeri merkeze veri girişi oluyor 120 seviyelerinde</a:t>
            </a:r>
          </a:p>
          <a:p>
            <a:r>
              <a:rPr lang="tr-TR" sz="1000" baseline="0" dirty="0" smtClean="0"/>
              <a:t>				</a:t>
            </a:r>
            <a:r>
              <a:rPr lang="tr-TR" sz="1000" baseline="0" dirty="0" err="1" smtClean="0"/>
              <a:t>cpu</a:t>
            </a:r>
            <a:r>
              <a:rPr lang="tr-TR" sz="1000" baseline="0" dirty="0" smtClean="0"/>
              <a:t> </a:t>
            </a:r>
            <a:r>
              <a:rPr lang="tr-TR" sz="1000" baseline="0" dirty="0" err="1" smtClean="0"/>
              <a:t>mhz</a:t>
            </a:r>
            <a:r>
              <a:rPr lang="tr-TR" sz="1000" baseline="0" dirty="0" smtClean="0"/>
              <a:t> 9000 </a:t>
            </a:r>
            <a:r>
              <a:rPr lang="tr-TR" sz="1000" baseline="0" dirty="0" err="1" smtClean="0"/>
              <a:t>mhz</a:t>
            </a:r>
            <a:r>
              <a:rPr lang="tr-TR" sz="1000" baseline="0" dirty="0" smtClean="0"/>
              <a:t> seviyelerinde diğerinde 7500 </a:t>
            </a:r>
            <a:r>
              <a:rPr lang="tr-TR" sz="1000" baseline="0" dirty="0" err="1" smtClean="0"/>
              <a:t>mhz</a:t>
            </a:r>
            <a:r>
              <a:rPr lang="tr-TR" sz="1000" baseline="0" dirty="0" smtClean="0"/>
              <a:t> i geçmiyor</a:t>
            </a:r>
            <a:endParaRPr lang="tr-TR" sz="1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000" b="1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18428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Kurum’da mevcut bölgelerdeki Metro Ethernet bant genişliği 5 </a:t>
            </a:r>
            <a:r>
              <a:rPr lang="tr-TR" sz="1000" b="1" dirty="0" err="1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Mbps’dir</a:t>
            </a: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Yukarıdaki tablo da </a:t>
            </a:r>
            <a:r>
              <a:rPr lang="tr-TR" sz="1000" b="1" dirty="0" err="1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gözönüne</a:t>
            </a: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alındığında mevcut hatlardan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59 tanesinde değişiklik yapılmadan 46 tanesi 10Mbps’a, 30 tanesi 15Mbps’a, 15 tanesi 20Mbps’a, 17 tanesi 30Mbps’a, 8 tanesi 40Mbps’a, 1 tanesi 50Mbps’a, 1 tanesi de 60Mbps’a yükseltilmelidir.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şu an kurumun altyapısında bulunan sunucular, bu sunucuların kapladığı alan, bu sunucular için gerekli kablolama ve iklimlendirme hizmetleri (klima, klima bakımı, iklimlendirme için gerekli iş gücü vs.) gibi kaynaklara gerek kalmamıştır.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Ayrıca bu sunucular için bakım, yangına karşı alınan tedbirler, deprem için kaygan ayak altyapısı ve her türlü sunucu temelli kaynak kullanımına artık gerek yoktur.</a:t>
            </a:r>
            <a:endParaRPr lang="tr-TR" sz="1000" b="1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15207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-taşra sunucularında yedekleme her bir taşra sunucuna harici bir disk takılarak gerçekleştirilmektedir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-harici disk bozulabilmekte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-eski yedekler tümüyle gidebilmekte,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-harici disk sunucu yuvasından çıkabilmekte ve yeni yedek alımları olamamakta,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-veri ve yedek </a:t>
            </a:r>
            <a:r>
              <a:rPr lang="tr-TR" sz="1000" b="1" dirty="0" err="1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yanyana</a:t>
            </a: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tr-TR" sz="1000" b="1" dirty="0" err="1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durmaka</a:t>
            </a: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ve olası bir felakette bu durum ciddi bir risk taşımaktadır.</a:t>
            </a:r>
          </a:p>
          <a:p>
            <a:r>
              <a:rPr lang="tr-TR" sz="1000" dirty="0" smtClean="0"/>
              <a:t>personeller sürekli tayin olmakta ve bir sunucudan diğer sunucuya tayin olan personelin belge geçişleri çok uzun süreler almakta ve kuruma ciddi iş gücü maliyetleri getirmektedir.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992854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otuz bin masaüstü bilgisayar 254 taşra sunucusunun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yönetimi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bakımı ve idamesi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önemli miktarda iş gücü,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maliyet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b="1" dirty="0" smtClean="0">
                <a:solidFill>
                  <a:srgbClr val="1F497D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projelendirme gerektirmektedir. sadece merkezde bir sunucu mimarisi ile buranın bakımı idamesi ve iş gücü Kurum için yeterli olmaktadır.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000" dirty="0" smtClean="0"/>
              <a:t>yeni bir işletim sistemine geçilirken mevcut durumda otuz bin makineye de ayrı ayrı zamanlar imaj yüklemesi yapılması gerekmektedir. Bu durum </a:t>
            </a:r>
            <a:r>
              <a:rPr lang="tr-TR" sz="1000" dirty="0" err="1" smtClean="0"/>
              <a:t>antivirüs</a:t>
            </a:r>
            <a:r>
              <a:rPr lang="tr-TR" sz="1000" dirty="0" smtClean="0"/>
              <a:t> taraması ve çeşitli uygulamaların güncellenmesinde de böyledir. Ama ince istemciye geçilince; ince istemci merkezden bağlantı talep edeceğinden sadece merkezdeki şablonun güncellenmesi gerek ve yeter şarttır ve beş dakika gibi kısa bir sürede bu işlem yapılabilir</a:t>
            </a:r>
            <a:r>
              <a:rPr lang="tr-TR" sz="1000" baseline="0" dirty="0" smtClean="0"/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kullanıcılar bu değişikliği hissetmezler.</a:t>
            </a: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83043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0870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964037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966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657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26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323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Şekil</a:t>
            </a:r>
            <a:r>
              <a:rPr lang="tr-TR" baseline="0" dirty="0" smtClean="0"/>
              <a:t> çıktıktan sonra win7 den win10 a geçişi anlat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74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94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025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1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ights_ppt_st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825"/>
            <a:ext cx="12192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0" y="4437113"/>
            <a:ext cx="12192000" cy="821953"/>
          </a:xfrm>
        </p:spPr>
        <p:txBody>
          <a:bodyPr lIns="0" tIns="0" rIns="0" bIns="0" anchor="t" anchorCtr="0">
            <a:noAutofit/>
          </a:bodyPr>
          <a:lstStyle>
            <a:lvl1pPr>
              <a:defRPr sz="5400" b="0" spc="-15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smtClean="0"/>
              <a:t>The </a:t>
            </a:r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5187057"/>
            <a:ext cx="121920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Speakers Name, Date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719403" y="620688"/>
            <a:ext cx="10753195" cy="2304256"/>
          </a:xfrm>
        </p:spPr>
        <p:txBody>
          <a:bodyPr wrap="square" lIns="0" tIns="0" rIns="0" bIns="0" numCol="1" anchor="ctr" anchorCtr="0">
            <a:noAutofit/>
          </a:bodyPr>
          <a:lstStyle>
            <a:lvl1pPr marL="0" indent="-180000" algn="ctr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4000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 smtClean="0"/>
              <a:t>Your</a:t>
            </a:r>
            <a:r>
              <a:rPr lang="de-DE" dirty="0" smtClean="0"/>
              <a:t> Logo </a:t>
            </a:r>
            <a:r>
              <a:rPr lang="de-DE" dirty="0" err="1" smtClean="0"/>
              <a:t>or</a:t>
            </a:r>
            <a:r>
              <a:rPr lang="de-DE" dirty="0" smtClean="0"/>
              <a:t> Company 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294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12192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815414" y="317788"/>
            <a:ext cx="10561173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pic>
        <p:nvPicPr>
          <p:cNvPr id="24" name="Grafik 23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26827" y="6191789"/>
            <a:ext cx="469900" cy="352425"/>
          </a:xfrm>
          <a:prstGeom prst="rect">
            <a:avLst/>
          </a:prstGeom>
        </p:spPr>
      </p:pic>
      <p:pic>
        <p:nvPicPr>
          <p:cNvPr id="25" name="Grafik 24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228255" y="6191789"/>
            <a:ext cx="469900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 rotWithShape="1">
          <a:blip r:embed="rId2" cstate="print"/>
          <a:srcRect r="-202" b="5551"/>
          <a:stretch/>
        </p:blipFill>
        <p:spPr>
          <a:xfrm>
            <a:off x="0" y="0"/>
            <a:ext cx="12216680" cy="6885384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12192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815414" y="317788"/>
            <a:ext cx="10561173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pic>
        <p:nvPicPr>
          <p:cNvPr id="22" name="Grafik 21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76520" y="6346310"/>
            <a:ext cx="469900" cy="352425"/>
          </a:xfrm>
          <a:prstGeom prst="rect">
            <a:avLst/>
          </a:prstGeom>
        </p:spPr>
      </p:pic>
      <p:pic>
        <p:nvPicPr>
          <p:cNvPr id="23" name="Grafik 22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568608" y="6346310"/>
            <a:ext cx="469900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97944"/>
            <a:ext cx="12192000" cy="6858000"/>
          </a:xfrm>
          <a:prstGeom prst="rect">
            <a:avLst/>
          </a:prstGeom>
        </p:spPr>
      </p:pic>
      <p:pic>
        <p:nvPicPr>
          <p:cNvPr id="14" name="Grafik 13" descr="cn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414" y="5918992"/>
            <a:ext cx="1268479" cy="67836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12192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815414" y="317788"/>
            <a:ext cx="10561173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815413" y="3068960"/>
            <a:ext cx="3168352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9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815413" y="1628800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1" name="Bildplatzhalter 2" descr="Click For Your Pic"/>
          <p:cNvSpPr>
            <a:spLocks noGrp="1"/>
          </p:cNvSpPr>
          <p:nvPr>
            <p:ph type="pic" idx="14" hasCustomPrompt="1"/>
          </p:nvPr>
        </p:nvSpPr>
        <p:spPr>
          <a:xfrm>
            <a:off x="4511824" y="1628800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2" name="Bildplatzhalter 2" descr="Click For Your Pic"/>
          <p:cNvSpPr>
            <a:spLocks noGrp="1"/>
          </p:cNvSpPr>
          <p:nvPr>
            <p:ph type="pic" idx="15" hasCustomPrompt="1"/>
          </p:nvPr>
        </p:nvSpPr>
        <p:spPr>
          <a:xfrm>
            <a:off x="8208235" y="1628800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11824" y="3068960"/>
            <a:ext cx="3168352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idx="17" hasCustomPrompt="1"/>
          </p:nvPr>
        </p:nvSpPr>
        <p:spPr>
          <a:xfrm>
            <a:off x="8208235" y="3068960"/>
            <a:ext cx="3168352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5883605" y="6120592"/>
            <a:ext cx="2708672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www.company-name.com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hello@company-name.com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3119670" y="6120680"/>
            <a:ext cx="2784309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 err="1" smtClean="0">
                <a:solidFill>
                  <a:schemeClr val="accent2"/>
                </a:solidFill>
              </a:rPr>
              <a:t>Lorem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 err="1" smtClean="0">
                <a:solidFill>
                  <a:schemeClr val="accent2"/>
                </a:solidFill>
              </a:rPr>
              <a:t>Ipsum</a:t>
            </a:r>
            <a:r>
              <a:rPr lang="en-US" sz="1000" dirty="0" smtClean="0">
                <a:solidFill>
                  <a:schemeClr val="accent2"/>
                </a:solidFill>
              </a:rPr>
              <a:t> Street 122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State, Country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Phone  0123 4567 89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pic>
        <p:nvPicPr>
          <p:cNvPr id="26" name="Grafik 25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326827" y="6191789"/>
            <a:ext cx="469900" cy="352425"/>
          </a:xfrm>
          <a:prstGeom prst="rect">
            <a:avLst/>
          </a:prstGeom>
        </p:spPr>
      </p:pic>
      <p:pic>
        <p:nvPicPr>
          <p:cNvPr id="27" name="Grafik 26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228255" y="6191789"/>
            <a:ext cx="469900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fik 13" descr="cn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414" y="5918992"/>
            <a:ext cx="1268479" cy="67836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12192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815414" y="317788"/>
            <a:ext cx="10561173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20" hasCustomPrompt="1"/>
          </p:nvPr>
        </p:nvSpPr>
        <p:spPr>
          <a:xfrm>
            <a:off x="4559829" y="1700808"/>
            <a:ext cx="6864763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7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815413" y="1628800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8" name="Bildplatzhalter 2" descr="Click For Your Pic"/>
          <p:cNvSpPr>
            <a:spLocks noGrp="1"/>
          </p:cNvSpPr>
          <p:nvPr>
            <p:ph type="pic" idx="22" hasCustomPrompt="1"/>
          </p:nvPr>
        </p:nvSpPr>
        <p:spPr>
          <a:xfrm>
            <a:off x="815413" y="2924944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9" name="Bildplatzhalter 2" descr="Click For Your Pic"/>
          <p:cNvSpPr>
            <a:spLocks noGrp="1"/>
          </p:cNvSpPr>
          <p:nvPr>
            <p:ph type="pic" idx="23" hasCustomPrompt="1"/>
          </p:nvPr>
        </p:nvSpPr>
        <p:spPr>
          <a:xfrm>
            <a:off x="815413" y="4221088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30" name="Inhaltsplatzhalter 2"/>
          <p:cNvSpPr>
            <a:spLocks noGrp="1"/>
          </p:cNvSpPr>
          <p:nvPr>
            <p:ph idx="24" hasCustomPrompt="1"/>
          </p:nvPr>
        </p:nvSpPr>
        <p:spPr>
          <a:xfrm>
            <a:off x="4559829" y="2996952"/>
            <a:ext cx="6864763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1" name="Inhaltsplatzhalter 2"/>
          <p:cNvSpPr>
            <a:spLocks noGrp="1"/>
          </p:cNvSpPr>
          <p:nvPr>
            <p:ph idx="25" hasCustomPrompt="1"/>
          </p:nvPr>
        </p:nvSpPr>
        <p:spPr>
          <a:xfrm>
            <a:off x="4559829" y="4293096"/>
            <a:ext cx="6864763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5883605" y="6120592"/>
            <a:ext cx="2708672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www.company-name.com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hello@company-name.com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3119670" y="6120680"/>
            <a:ext cx="2784309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 err="1" smtClean="0">
                <a:solidFill>
                  <a:schemeClr val="accent2"/>
                </a:solidFill>
              </a:rPr>
              <a:t>Lorem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 err="1" smtClean="0">
                <a:solidFill>
                  <a:schemeClr val="accent2"/>
                </a:solidFill>
              </a:rPr>
              <a:t>Ipsum</a:t>
            </a:r>
            <a:r>
              <a:rPr lang="en-US" sz="1000" dirty="0" smtClean="0">
                <a:solidFill>
                  <a:schemeClr val="accent2"/>
                </a:solidFill>
              </a:rPr>
              <a:t> Street 122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State, Country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Phone  0123 4567 89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pic>
        <p:nvPicPr>
          <p:cNvPr id="21" name="Grafik 20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326827" y="6191789"/>
            <a:ext cx="469900" cy="352425"/>
          </a:xfrm>
          <a:prstGeom prst="rect">
            <a:avLst/>
          </a:prstGeom>
        </p:spPr>
      </p:pic>
      <p:pic>
        <p:nvPicPr>
          <p:cNvPr id="22" name="Grafik 21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416480" y="6191788"/>
            <a:ext cx="469900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825"/>
            <a:ext cx="12192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12192000" cy="178594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815413" y="1556792"/>
            <a:ext cx="4704523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8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6672064" y="1628800"/>
            <a:ext cx="4704523" cy="3384376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pic>
        <p:nvPicPr>
          <p:cNvPr id="22" name="Grafik 21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26827" y="6191789"/>
            <a:ext cx="469900" cy="352425"/>
          </a:xfrm>
          <a:prstGeom prst="rect">
            <a:avLst/>
          </a:prstGeom>
        </p:spPr>
      </p:pic>
      <p:pic>
        <p:nvPicPr>
          <p:cNvPr id="23" name="Grafik 22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228255" y="6191789"/>
            <a:ext cx="469900" cy="3524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fik 13" descr="cn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414" y="5918992"/>
            <a:ext cx="1268479" cy="67836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12192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815414" y="317788"/>
            <a:ext cx="10561173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6672064" y="1556792"/>
            <a:ext cx="4704523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5883605" y="6120592"/>
            <a:ext cx="2708672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www.company-name.com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hello@company-name.com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3119670" y="6120680"/>
            <a:ext cx="2784309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 err="1" smtClean="0">
                <a:solidFill>
                  <a:schemeClr val="accent2"/>
                </a:solidFill>
              </a:rPr>
              <a:t>Lorem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 err="1" smtClean="0">
                <a:solidFill>
                  <a:schemeClr val="accent2"/>
                </a:solidFill>
              </a:rPr>
              <a:t>Ipsum</a:t>
            </a:r>
            <a:r>
              <a:rPr lang="en-US" sz="1000" dirty="0" smtClean="0">
                <a:solidFill>
                  <a:schemeClr val="accent2"/>
                </a:solidFill>
              </a:rPr>
              <a:t> Street 122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State, Country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Phone  0123 4567 89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sp>
        <p:nvSpPr>
          <p:cNvPr id="11" name="Bildplatzhalter 2" descr="Click For Your Pic"/>
          <p:cNvSpPr>
            <a:spLocks noGrp="1"/>
          </p:cNvSpPr>
          <p:nvPr>
            <p:ph type="pic" idx="14" hasCustomPrompt="1"/>
          </p:nvPr>
        </p:nvSpPr>
        <p:spPr>
          <a:xfrm>
            <a:off x="815413" y="1628800"/>
            <a:ext cx="4704523" cy="1800200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15413" y="3717032"/>
            <a:ext cx="4704523" cy="180020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23" name="Grafik 22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326827" y="6191789"/>
            <a:ext cx="469900" cy="352425"/>
          </a:xfrm>
          <a:prstGeom prst="rect">
            <a:avLst/>
          </a:prstGeom>
        </p:spPr>
      </p:pic>
      <p:pic>
        <p:nvPicPr>
          <p:cNvPr id="24" name="Grafik 23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228255" y="6191789"/>
            <a:ext cx="469900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ights_ppt_st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0" y="4437113"/>
            <a:ext cx="12192000" cy="821953"/>
          </a:xfrm>
        </p:spPr>
        <p:txBody>
          <a:bodyPr lIns="0" tIns="0" rIns="0" bIns="0" anchor="t" anchorCtr="0">
            <a:noAutofit/>
          </a:bodyPr>
          <a:lstStyle>
            <a:lvl1pPr>
              <a:defRPr sz="5400" b="0" spc="-150" baseline="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err="1" smtClean="0"/>
              <a:t>Good</a:t>
            </a:r>
            <a:r>
              <a:rPr lang="de-DE" dirty="0" smtClean="0"/>
              <a:t> Bye Text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5187057"/>
            <a:ext cx="121920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Speakers Name, Date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719403" y="620688"/>
            <a:ext cx="10753195" cy="2304256"/>
          </a:xfrm>
        </p:spPr>
        <p:txBody>
          <a:bodyPr wrap="square" lIns="0" tIns="0" rIns="0" bIns="0" numCol="1" anchor="ctr" anchorCtr="0">
            <a:noAutofit/>
          </a:bodyPr>
          <a:lstStyle>
            <a:lvl1pPr marL="0" indent="-180000" algn="ctr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4000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 smtClean="0"/>
              <a:t>Your</a:t>
            </a:r>
            <a:r>
              <a:rPr lang="de-DE" dirty="0" smtClean="0"/>
              <a:t> Logo </a:t>
            </a:r>
            <a:r>
              <a:rPr lang="de-DE" dirty="0" err="1" smtClean="0"/>
              <a:t>or</a:t>
            </a:r>
            <a:r>
              <a:rPr lang="de-DE" dirty="0" smtClean="0"/>
              <a:t> Company Name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A2E9-89E1-4605-85B7-FCAC8D801E55}" type="datetime1">
              <a:rPr lang="de-DE" smtClean="0"/>
              <a:pPr/>
              <a:t>05.02.2016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49DB-545E-46CA-A06F-217AEC04D59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 descr="light-00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" y="3107532"/>
            <a:ext cx="12191997" cy="3750467"/>
          </a:xfrm>
          <a:prstGeom prst="rect">
            <a:avLst/>
          </a:prstGeom>
        </p:spPr>
      </p:pic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11178676" y="6356351"/>
            <a:ext cx="494309" cy="433387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1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E49DB-545E-46CA-A06F-217AEC04D591}" type="slidenum">
              <a:rPr kumimoji="0" lang="de-DE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3" r:id="rId4"/>
    <p:sldLayoutId id="2147483665" r:id="rId5"/>
    <p:sldLayoutId id="2147483662" r:id="rId6"/>
    <p:sldLayoutId id="2147483666" r:id="rId7"/>
    <p:sldLayoutId id="2147483667" r:id="rId8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730896" y="836712"/>
            <a:ext cx="10369152" cy="1152128"/>
          </a:xfrm>
        </p:spPr>
        <p:txBody>
          <a:bodyPr/>
          <a:lstStyle/>
          <a:p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Kurumsal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Ağlarda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Uzak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Merkezi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İşlem</a:t>
            </a:r>
            <a:r>
              <a:rPr lang="de-DE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Birimlerinin</a:t>
            </a:r>
            <a:r>
              <a:rPr lang="de-DE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Sanallaştırılması</a:t>
            </a:r>
            <a:r>
              <a:rPr lang="de-DE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Bir</a:t>
            </a:r>
            <a:r>
              <a:rPr lang="de-DE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Uygulama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dobe Ming Std L" panose="02020300000000000000" pitchFamily="18" charset="-128"/>
                <a:cs typeface="+mn-cs"/>
              </a:rPr>
              <a:t/>
            </a:r>
            <a:br>
              <a:rPr lang="tr-T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dobe Ming Std L" panose="02020300000000000000" pitchFamily="18" charset="-128"/>
                <a:cs typeface="+mn-cs"/>
              </a:rPr>
            </a:b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dobe Ming Std L" panose="02020300000000000000" pitchFamily="18" charset="-128"/>
                <a:cs typeface="+mn-cs"/>
              </a:rPr>
              <a:t/>
            </a:r>
            <a:b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dobe Ming Std L" panose="02020300000000000000" pitchFamily="18" charset="-128"/>
                <a:cs typeface="+mn-cs"/>
              </a:rPr>
            </a:b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dobe Ming Std L" panose="02020300000000000000" pitchFamily="18" charset="-128"/>
                <a:cs typeface="+mn-cs"/>
              </a:rPr>
              <a:t/>
            </a:r>
            <a:b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dobe Ming Std L" panose="02020300000000000000" pitchFamily="18" charset="-128"/>
                <a:cs typeface="+mn-cs"/>
              </a:rPr>
            </a:br>
            <a:endParaRPr lang="de-DE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Adobe Ming Std L" panose="02020300000000000000" pitchFamily="18" charset="-128"/>
              <a:cs typeface="+mn-cs"/>
            </a:endParaRPr>
          </a:p>
        </p:txBody>
      </p:sp>
      <p:sp>
        <p:nvSpPr>
          <p:cNvPr id="10" name="Untertitel 8"/>
          <p:cNvSpPr>
            <a:spLocks noGrp="1"/>
          </p:cNvSpPr>
          <p:nvPr>
            <p:ph type="subTitle" idx="1"/>
          </p:nvPr>
        </p:nvSpPr>
        <p:spPr>
          <a:xfrm>
            <a:off x="1343472" y="6165552"/>
            <a:ext cx="9144000" cy="431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i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Adobe Ming Std L" panose="02020300000000000000" pitchFamily="18" charset="-128"/>
              </a:rPr>
              <a:t>ŞUBAT 2016</a:t>
            </a:r>
            <a:endParaRPr lang="de-DE" b="1" i="0" dirty="0">
              <a:solidFill>
                <a:schemeClr val="accent2">
                  <a:lumMod val="40000"/>
                  <a:lumOff val="60000"/>
                </a:schemeClr>
              </a:solidFill>
              <a:ea typeface="Adobe Ming Std L" panose="02020300000000000000" pitchFamily="18" charset="-128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35152" y="443711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tx2"/>
                </a:solidFill>
                <a:ea typeface="Adobe Ming Std L" panose="02020300000000000000" pitchFamily="18" charset="-128"/>
              </a:rPr>
              <a:t>Emrah </a:t>
            </a:r>
            <a:r>
              <a:rPr lang="tr-TR" sz="3200" dirty="0" smtClean="0">
                <a:solidFill>
                  <a:schemeClr val="tx2"/>
                </a:solidFill>
                <a:ea typeface="Adobe Ming Std L" panose="02020300000000000000" pitchFamily="18" charset="-128"/>
              </a:rPr>
              <a:t>ÇOLAK,  SGK</a:t>
            </a:r>
            <a:endParaRPr lang="tr-TR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r-TR" sz="3200" dirty="0">
                <a:solidFill>
                  <a:schemeClr val="tx2"/>
                </a:solidFill>
              </a:rPr>
              <a:t>Aydın ÇETİN, </a:t>
            </a:r>
            <a:r>
              <a:rPr lang="tr-TR" sz="3200" dirty="0" smtClean="0">
                <a:solidFill>
                  <a:schemeClr val="tx2"/>
                </a:solidFill>
              </a:rPr>
              <a:t>    Gazi </a:t>
            </a:r>
            <a:r>
              <a:rPr lang="tr-TR" sz="3200" dirty="0">
                <a:solidFill>
                  <a:schemeClr val="tx2"/>
                </a:solidFill>
              </a:rPr>
              <a:t>Üniversitesi </a:t>
            </a:r>
            <a:endParaRPr lang="tr-TR" sz="3200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Adobe Ming Std L" panose="02020300000000000000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İnce İstemci Avantajları</a:t>
            </a:r>
            <a:br>
              <a:rPr lang="tr-TR" smtClean="0"/>
            </a:b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551384" y="1268760"/>
            <a:ext cx="10441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Gelişmiş </a:t>
            </a: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güvenlik (istemci üzerinde bilgi bulundurulmaz</a:t>
            </a: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)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İklimlendirme </a:t>
            </a: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elemanlarına ve uç noktadaki sunuculara gerek </a:t>
            </a: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kalmaması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İstemcinin </a:t>
            </a: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uzun ömürlü olması (çok daha düşük performanslı çalıştığı için</a:t>
            </a: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)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Çevresel </a:t>
            </a: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faktörlere (toz, nem </a:t>
            </a: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vs.) </a:t>
            </a: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daha dayanıklı </a:t>
            </a: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olması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683" y="3429000"/>
            <a:ext cx="2609314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/>
              <a:t>İstemci </a:t>
            </a:r>
            <a:r>
              <a:rPr lang="tr-TR" dirty="0" smtClean="0"/>
              <a:t>Dezavantajları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95400" y="1901731"/>
            <a:ext cx="10139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Merkezileştirilmiş </a:t>
            </a: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yapı</a:t>
            </a:r>
            <a:endParaRPr lang="tr-TR" sz="2000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89143" y="2351867"/>
            <a:ext cx="3725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Güçlü sunucu altyapısı ihtiyacı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89143" y="2802003"/>
            <a:ext cx="2525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Sıfırdan cihaz alımı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89143" y="3279466"/>
            <a:ext cx="3893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Yedekli yapı (</a:t>
            </a:r>
            <a:r>
              <a:rPr lang="tr-TR" sz="2000" b="1" dirty="0" err="1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redundant</a:t>
            </a: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) ihtiyacı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89143" y="3756929"/>
            <a:ext cx="3391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Mevcut yapıya entegrasyon</a:t>
            </a:r>
          </a:p>
        </p:txBody>
      </p:sp>
    </p:spTree>
    <p:extLst>
      <p:ext uri="{BB962C8B-B14F-4D97-AF65-F5344CB8AC3E}">
        <p14:creationId xmlns:p14="http://schemas.microsoft.com/office/powerpoint/2010/main" val="40638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Örnek Uygulama Ortamı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871864" y="5375538"/>
            <a:ext cx="20882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Yönetici </a:t>
            </a:r>
            <a:r>
              <a:rPr lang="tr-TR" sz="2000" b="1" dirty="0" err="1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Arayüzü</a:t>
            </a: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1298080"/>
            <a:ext cx="7272808" cy="43277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298080"/>
            <a:ext cx="7862408" cy="45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Örnek Uygulama Ortamı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727848" y="5375538"/>
            <a:ext cx="3960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Kullanıcı Ağ </a:t>
            </a:r>
            <a:r>
              <a:rPr lang="tr-TR" sz="2000" b="1" dirty="0" err="1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Arayüzü</a:t>
            </a: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  <p:pic>
        <p:nvPicPr>
          <p:cNvPr id="6" name="Resim 5" descr="yMB8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40768"/>
            <a:ext cx="784887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6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Örnek Uygulama Ortamı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367808" y="5375538"/>
            <a:ext cx="3960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Kullanıcı Başlangıç </a:t>
            </a:r>
            <a:r>
              <a:rPr lang="tr-TR" sz="2000" b="1" dirty="0" err="1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Arayüzü</a:t>
            </a: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324954"/>
            <a:ext cx="7848873" cy="44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Örnek Uygulama Ortamı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971764" y="5375538"/>
            <a:ext cx="4248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İnce İstemcilerin Aynı Anda Çalışması</a:t>
            </a: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  <p:pic>
        <p:nvPicPr>
          <p:cNvPr id="7" name="Resim 6" descr="şekil 3-6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324954"/>
            <a:ext cx="7848872" cy="4480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8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Örnek Uygulama Ortamı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" name="Resim 6" descr="şekil 3-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24954"/>
            <a:ext cx="7848873" cy="44803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3971764" y="5373216"/>
            <a:ext cx="4248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tr-TR" sz="20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İnce İstemcilerin Rastgele Çalışması</a:t>
            </a: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Haberleşme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80752" y="1181884"/>
            <a:ext cx="10139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1600" b="1" dirty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11424"/>
              </p:ext>
            </p:extLst>
          </p:nvPr>
        </p:nvGraphicFramePr>
        <p:xfrm>
          <a:off x="3243968" y="2085208"/>
          <a:ext cx="6452432" cy="278394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218662"/>
                <a:gridCol w="2005677"/>
                <a:gridCol w="2228093"/>
              </a:tblGrid>
              <a:tr h="5567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Bant genişliği (</a:t>
                      </a:r>
                      <a:r>
                        <a:rPr lang="tr-TR" sz="1600" dirty="0" err="1">
                          <a:effectLst/>
                        </a:rPr>
                        <a:t>Mbps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Çalışan sayısı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Bölge </a:t>
                      </a:r>
                      <a:r>
                        <a:rPr lang="tr-TR" sz="1600" smtClean="0">
                          <a:effectLst/>
                        </a:rPr>
                        <a:t>sayısı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(</a:t>
                      </a:r>
                      <a:r>
                        <a:rPr lang="tr-TR" sz="1600" dirty="0">
                          <a:effectLst/>
                        </a:rPr>
                        <a:t>Toplam 177 adet) 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0-50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59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50-100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46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15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100-150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30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150-200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15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30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200-300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17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300-400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50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400-500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60</a:t>
                      </a:r>
                      <a:endParaRPr lang="tr-T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500-600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3359696" y="465313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tr-TR" sz="20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İnce İstemci Mimarisi ile Bant Genişliği Değişecek Bölgeler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defRPr/>
            </a:pPr>
            <a:endParaRPr lang="tr-TR" sz="20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Yedekleme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322209"/>
            <a:ext cx="7850011" cy="44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Yönetim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3" y="1322208"/>
            <a:ext cx="7850011" cy="44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 Sunum Planı</a:t>
            </a:r>
            <a:endParaRPr lang="de-DE" dirty="0"/>
          </a:p>
        </p:txBody>
      </p:sp>
      <p:grpSp>
        <p:nvGrpSpPr>
          <p:cNvPr id="23" name="Grup 22"/>
          <p:cNvGrpSpPr/>
          <p:nvPr/>
        </p:nvGrpSpPr>
        <p:grpSpPr>
          <a:xfrm>
            <a:off x="2326679" y="1433766"/>
            <a:ext cx="5457626" cy="729507"/>
            <a:chOff x="143933" y="1670051"/>
            <a:chExt cx="5245894" cy="729507"/>
          </a:xfrm>
        </p:grpSpPr>
        <p:sp>
          <p:nvSpPr>
            <p:cNvPr id="24" name="Rectangle 16"/>
            <p:cNvSpPr/>
            <p:nvPr/>
          </p:nvSpPr>
          <p:spPr>
            <a:xfrm>
              <a:off x="143933" y="1673205"/>
              <a:ext cx="5245894" cy="726353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innerShdw blurRad="63500">
                <a:prstClr val="black">
                  <a:alpha val="33000"/>
                </a:prstClr>
              </a:innerShdw>
            </a:effectLst>
          </p:spPr>
          <p:txBody>
            <a:bodyPr wrap="square" lIns="146304" tIns="146304" rIns="146304" bIns="146304">
              <a:spAutoFit/>
            </a:bodyPr>
            <a:lstStyle/>
            <a:p>
              <a:pPr marL="677316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800" b="1" kern="0" dirty="0" smtClean="0">
                  <a:solidFill>
                    <a:prstClr val="black"/>
                  </a:solidFill>
                </a:rPr>
                <a:t>İnce İstemci ve Sanallaştırma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196851" y="1670051"/>
              <a:ext cx="573616" cy="576011"/>
              <a:chOff x="349648" y="2204865"/>
              <a:chExt cx="518790" cy="518788"/>
            </a:xfrm>
          </p:grpSpPr>
          <p:sp>
            <p:nvSpPr>
              <p:cNvPr id="26" name="Oval 25"/>
              <p:cNvSpPr/>
              <p:nvPr>
                <p:custDataLst>
                  <p:tags r:id="rId7"/>
                </p:custDataLst>
              </p:nvPr>
            </p:nvSpPr>
            <p:spPr>
              <a:xfrm>
                <a:off x="349648" y="2204865"/>
                <a:ext cx="518790" cy="518788"/>
              </a:xfrm>
              <a:prstGeom prst="ellipse">
                <a:avLst/>
              </a:prstGeom>
              <a:gradFill flip="none" rotWithShape="1">
                <a:gsLst>
                  <a:gs pos="79000">
                    <a:sysClr val="window" lastClr="FFFFFF">
                      <a:lumMod val="50000"/>
                    </a:sysClr>
                  </a:gs>
                  <a:gs pos="19000">
                    <a:sysClr val="window" lastClr="FFFFFF">
                      <a:lumMod val="80000"/>
                    </a:sysClr>
                  </a:gs>
                  <a:gs pos="47000">
                    <a:sysClr val="window" lastClr="FFFFFF">
                      <a:lumMod val="9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>
                <p:custDataLst>
                  <p:tags r:id="rId8"/>
                </p:custDataLst>
              </p:nvPr>
            </p:nvSpPr>
            <p:spPr>
              <a:xfrm>
                <a:off x="391262" y="2246478"/>
                <a:ext cx="435563" cy="435563"/>
              </a:xfrm>
              <a:prstGeom prst="ellipse">
                <a:avLst/>
              </a:prstGeom>
              <a:solidFill>
                <a:srgbClr val="0C5FA1"/>
              </a:solidFill>
              <a:ln w="15875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99000">
                      <a:sysClr val="window" lastClr="FFFFFF">
                        <a:lumMod val="50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innerShdw blurRad="177800">
                  <a:prstClr val="black"/>
                </a:innerShdw>
              </a:effectLst>
            </p:spPr>
            <p:txBody>
              <a:bodyPr lIns="0" tIns="0" rIns="0" bIns="0" anchor="ctr"/>
              <a:lstStyle/>
              <a:p>
                <a:pPr marR="0" lvl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tr-TR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up 27"/>
          <p:cNvGrpSpPr/>
          <p:nvPr/>
        </p:nvGrpSpPr>
        <p:grpSpPr>
          <a:xfrm>
            <a:off x="2318561" y="2968826"/>
            <a:ext cx="7977906" cy="726353"/>
            <a:chOff x="2342873" y="3965489"/>
            <a:chExt cx="7977906" cy="726353"/>
          </a:xfrm>
        </p:grpSpPr>
        <p:sp>
          <p:nvSpPr>
            <p:cNvPr id="29" name="Rectangle 78"/>
            <p:cNvSpPr/>
            <p:nvPr/>
          </p:nvSpPr>
          <p:spPr>
            <a:xfrm>
              <a:off x="2342873" y="3965489"/>
              <a:ext cx="7977906" cy="726353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innerShdw blurRad="63500">
                <a:prstClr val="black">
                  <a:alpha val="33000"/>
                </a:prstClr>
              </a:innerShdw>
            </a:effectLst>
          </p:spPr>
          <p:txBody>
            <a:bodyPr wrap="square" lIns="146304" tIns="146304" rIns="146304" bIns="146304">
              <a:spAutoFit/>
            </a:bodyPr>
            <a:lstStyle/>
            <a:p>
              <a:pPr marL="677316"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sz="2800" b="1" kern="0" dirty="0" smtClean="0">
                  <a:solidFill>
                    <a:prstClr val="black"/>
                  </a:solidFill>
                </a:rPr>
                <a:t>Haberleşme, Yedekleme ve </a:t>
              </a:r>
              <a:r>
                <a:rPr lang="tr-TR" sz="2800" b="1" kern="0" dirty="0">
                  <a:solidFill>
                    <a:prstClr val="black"/>
                  </a:solidFill>
                </a:rPr>
                <a:t>Yönetim Çözümleri</a:t>
              </a:r>
            </a:p>
          </p:txBody>
        </p:sp>
        <p:grpSp>
          <p:nvGrpSpPr>
            <p:cNvPr id="30" name="Group 9"/>
            <p:cNvGrpSpPr>
              <a:grpSpLocks/>
            </p:cNvGrpSpPr>
            <p:nvPr/>
          </p:nvGrpSpPr>
          <p:grpSpPr bwMode="auto">
            <a:xfrm>
              <a:off x="2419484" y="4041294"/>
              <a:ext cx="573616" cy="574111"/>
              <a:chOff x="349648" y="3563248"/>
              <a:chExt cx="518790" cy="518788"/>
            </a:xfrm>
          </p:grpSpPr>
          <p:sp>
            <p:nvSpPr>
              <p:cNvPr id="31" name="Oval 30"/>
              <p:cNvSpPr/>
              <p:nvPr>
                <p:custDataLst>
                  <p:tags r:id="rId5"/>
                </p:custDataLst>
              </p:nvPr>
            </p:nvSpPr>
            <p:spPr>
              <a:xfrm>
                <a:off x="349648" y="3563248"/>
                <a:ext cx="518790" cy="518788"/>
              </a:xfrm>
              <a:prstGeom prst="ellipse">
                <a:avLst/>
              </a:prstGeom>
              <a:gradFill flip="none" rotWithShape="1">
                <a:gsLst>
                  <a:gs pos="79000">
                    <a:sysClr val="window" lastClr="FFFFFF">
                      <a:lumMod val="50000"/>
                    </a:sysClr>
                  </a:gs>
                  <a:gs pos="19000">
                    <a:sysClr val="window" lastClr="FFFFFF">
                      <a:lumMod val="80000"/>
                    </a:sysClr>
                  </a:gs>
                  <a:gs pos="47000">
                    <a:sysClr val="window" lastClr="FFFFFF">
                      <a:lumMod val="9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391262" y="3604861"/>
                <a:ext cx="435563" cy="435563"/>
              </a:xfrm>
              <a:prstGeom prst="ellipse">
                <a:avLst/>
              </a:prstGeom>
              <a:solidFill>
                <a:srgbClr val="0C5FA1"/>
              </a:solidFill>
              <a:ln w="15875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99000">
                      <a:sysClr val="window" lastClr="FFFFFF">
                        <a:lumMod val="50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innerShdw blurRad="177800">
                  <a:prstClr val="black"/>
                </a:inn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33" name="Grup 32"/>
          <p:cNvGrpSpPr/>
          <p:nvPr/>
        </p:nvGrpSpPr>
        <p:grpSpPr>
          <a:xfrm>
            <a:off x="2326679" y="2219447"/>
            <a:ext cx="9058026" cy="726353"/>
            <a:chOff x="2372302" y="2938898"/>
            <a:chExt cx="9058026" cy="726353"/>
          </a:xfrm>
        </p:grpSpPr>
        <p:sp>
          <p:nvSpPr>
            <p:cNvPr id="34" name="Rectangle 77"/>
            <p:cNvSpPr/>
            <p:nvPr/>
          </p:nvSpPr>
          <p:spPr>
            <a:xfrm>
              <a:off x="2372302" y="2938898"/>
              <a:ext cx="9058026" cy="726353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innerShdw blurRad="63500">
                <a:prstClr val="black">
                  <a:alpha val="33000"/>
                </a:prstClr>
              </a:innerShdw>
            </a:effectLst>
          </p:spPr>
          <p:txBody>
            <a:bodyPr wrap="square" lIns="146304" tIns="146304" rIns="146304" bIns="146304">
              <a:spAutoFit/>
            </a:bodyPr>
            <a:lstStyle/>
            <a:p>
              <a:pPr marL="677316"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sz="2800" b="1" kern="0" dirty="0" smtClean="0">
                  <a:solidFill>
                    <a:prstClr val="black"/>
                  </a:solidFill>
                </a:rPr>
                <a:t>İnce İstemci Avantaj ve Dezavantajları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2430067" y="2968145"/>
              <a:ext cx="571500" cy="574111"/>
              <a:chOff x="349648" y="3563248"/>
              <a:chExt cx="518790" cy="518788"/>
            </a:xfrm>
          </p:grpSpPr>
          <p:sp>
            <p:nvSpPr>
              <p:cNvPr id="36" name="Oval 35"/>
              <p:cNvSpPr/>
              <p:nvPr>
                <p:custDataLst>
                  <p:tags r:id="rId3"/>
                </p:custDataLst>
              </p:nvPr>
            </p:nvSpPr>
            <p:spPr>
              <a:xfrm>
                <a:off x="349648" y="3563248"/>
                <a:ext cx="518790" cy="518788"/>
              </a:xfrm>
              <a:prstGeom prst="ellipse">
                <a:avLst/>
              </a:prstGeom>
              <a:gradFill flip="none" rotWithShape="1">
                <a:gsLst>
                  <a:gs pos="79000">
                    <a:sysClr val="window" lastClr="FFFFFF">
                      <a:lumMod val="50000"/>
                    </a:sysClr>
                  </a:gs>
                  <a:gs pos="19000">
                    <a:sysClr val="window" lastClr="FFFFFF">
                      <a:lumMod val="80000"/>
                    </a:sysClr>
                  </a:gs>
                  <a:gs pos="47000">
                    <a:sysClr val="window" lastClr="FFFFFF">
                      <a:lumMod val="9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>
                <p:custDataLst>
                  <p:tags r:id="rId4"/>
                </p:custDataLst>
              </p:nvPr>
            </p:nvSpPr>
            <p:spPr>
              <a:xfrm>
                <a:off x="391262" y="3604861"/>
                <a:ext cx="435563" cy="435563"/>
              </a:xfrm>
              <a:prstGeom prst="ellipse">
                <a:avLst/>
              </a:prstGeom>
              <a:solidFill>
                <a:srgbClr val="0C5FA1"/>
              </a:solidFill>
              <a:ln w="15875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99000">
                      <a:sysClr val="window" lastClr="FFFFFF">
                        <a:lumMod val="50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innerShdw blurRad="177800">
                  <a:prstClr val="black"/>
                </a:inn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up 37"/>
          <p:cNvGrpSpPr/>
          <p:nvPr/>
        </p:nvGrpSpPr>
        <p:grpSpPr>
          <a:xfrm>
            <a:off x="2318561" y="3741230"/>
            <a:ext cx="7977906" cy="726353"/>
            <a:chOff x="2330752" y="3946486"/>
            <a:chExt cx="7977906" cy="726353"/>
          </a:xfrm>
        </p:grpSpPr>
        <p:sp>
          <p:nvSpPr>
            <p:cNvPr id="39" name="Rectangle 78"/>
            <p:cNvSpPr/>
            <p:nvPr/>
          </p:nvSpPr>
          <p:spPr>
            <a:xfrm>
              <a:off x="2330752" y="3946486"/>
              <a:ext cx="7977906" cy="726353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>
              <a:innerShdw blurRad="63500">
                <a:prstClr val="black">
                  <a:alpha val="33000"/>
                </a:prstClr>
              </a:innerShdw>
            </a:effectLst>
          </p:spPr>
          <p:txBody>
            <a:bodyPr wrap="square" lIns="146304" tIns="146304" rIns="146304" bIns="146304">
              <a:spAutoFit/>
            </a:bodyPr>
            <a:lstStyle/>
            <a:p>
              <a:pPr marL="677316"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sz="2800" b="1" kern="0" dirty="0" smtClean="0">
                  <a:solidFill>
                    <a:prstClr val="black"/>
                  </a:solidFill>
                </a:rPr>
                <a:t>Sonuç ve Öneriler</a:t>
              </a:r>
              <a:endParaRPr lang="tr-TR" sz="2800" b="1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43" name="Group 9"/>
            <p:cNvGrpSpPr>
              <a:grpSpLocks/>
            </p:cNvGrpSpPr>
            <p:nvPr/>
          </p:nvGrpSpPr>
          <p:grpSpPr bwMode="auto">
            <a:xfrm>
              <a:off x="2419484" y="4041294"/>
              <a:ext cx="573616" cy="574111"/>
              <a:chOff x="349648" y="3563248"/>
              <a:chExt cx="518790" cy="518788"/>
            </a:xfrm>
          </p:grpSpPr>
          <p:sp>
            <p:nvSpPr>
              <p:cNvPr id="44" name="Oval 43"/>
              <p:cNvSpPr/>
              <p:nvPr>
                <p:custDataLst>
                  <p:tags r:id="rId1"/>
                </p:custDataLst>
              </p:nvPr>
            </p:nvSpPr>
            <p:spPr>
              <a:xfrm>
                <a:off x="349648" y="3563248"/>
                <a:ext cx="518790" cy="518788"/>
              </a:xfrm>
              <a:prstGeom prst="ellipse">
                <a:avLst/>
              </a:prstGeom>
              <a:gradFill flip="none" rotWithShape="1">
                <a:gsLst>
                  <a:gs pos="79000">
                    <a:sysClr val="window" lastClr="FFFFFF">
                      <a:lumMod val="50000"/>
                    </a:sysClr>
                  </a:gs>
                  <a:gs pos="19000">
                    <a:sysClr val="window" lastClr="FFFFFF">
                      <a:lumMod val="80000"/>
                    </a:sysClr>
                  </a:gs>
                  <a:gs pos="47000">
                    <a:sysClr val="window" lastClr="FFFFFF">
                      <a:lumMod val="9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5400" cap="flat" cmpd="sng" algn="ctr">
                <a:noFill/>
                <a:prstDash val="solid"/>
              </a:ln>
              <a:effectLst>
                <a:outerShdw blurRad="38100" dist="127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/>
              <p:nvPr>
                <p:custDataLst>
                  <p:tags r:id="rId2"/>
                </p:custDataLst>
              </p:nvPr>
            </p:nvSpPr>
            <p:spPr>
              <a:xfrm>
                <a:off x="391262" y="3604861"/>
                <a:ext cx="435563" cy="435563"/>
              </a:xfrm>
              <a:prstGeom prst="ellipse">
                <a:avLst/>
              </a:prstGeom>
              <a:solidFill>
                <a:srgbClr val="0C5FA1"/>
              </a:solidFill>
              <a:ln w="15875" cap="flat" cmpd="sng" algn="ctr">
                <a:gradFill flip="none" rotWithShape="1">
                  <a:gsLst>
                    <a:gs pos="0">
                      <a:sysClr val="window" lastClr="FFFFFF">
                        <a:lumMod val="75000"/>
                      </a:sysClr>
                    </a:gs>
                    <a:gs pos="99000">
                      <a:sysClr val="window" lastClr="FFFFFF">
                        <a:lumMod val="50000"/>
                      </a:sysClr>
                    </a:gs>
                  </a:gsLst>
                  <a:lin ang="16200000" scaled="1"/>
                  <a:tileRect/>
                </a:gradFill>
                <a:prstDash val="solid"/>
              </a:ln>
              <a:effectLst>
                <a:innerShdw blurRad="177800">
                  <a:prstClr val="black"/>
                </a:inn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r-TR" sz="2800" b="1" kern="0" dirty="0">
                    <a:solidFill>
                      <a:schemeClr val="tx2"/>
                    </a:solidFill>
                  </a:rPr>
                  <a:t>4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4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Sonuç ve Öneriler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93424" y="1340768"/>
            <a:ext cx="10139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Taşra birimlerinde yaşanan onlarca sorunun ortadan kalkması için ince istemci mimarisine geçilmesi,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93996" y="2330649"/>
            <a:ext cx="10161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Enerji verimliliğiyle; enerji maliyetlerinin ciddi miktarda düşürülmesi</a:t>
            </a: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,          </a:t>
            </a: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(%</a:t>
            </a: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88</a:t>
            </a: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 </a:t>
            </a: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daha verimli) </a:t>
            </a:r>
            <a:endParaRPr lang="tr-TR" sz="2400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77839" y="3320530"/>
            <a:ext cx="1013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Tasarlanmış </a:t>
            </a:r>
            <a:r>
              <a:rPr lang="tr-TR" sz="2400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mimari sayesinde; güçlü sunucularla birçok işlemin aynı anda kolayca çalışması sonucu sistemin yavaşlama sorununun çözülmesi</a:t>
            </a: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,             (%85 hız artışı)</a:t>
            </a:r>
            <a:endParaRPr lang="tr-TR" sz="2400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84490" y="4679743"/>
            <a:ext cx="10139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Başarılı, dinamik, </a:t>
            </a:r>
            <a:r>
              <a:rPr lang="tr-TR" sz="2400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güvenli ve hızlı çalışan bir ince istemci mimarisiyle Kurum’un donatılması gereklidir.</a:t>
            </a:r>
            <a:endParaRPr lang="tr-TR" sz="2400" dirty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-177346" y="3804966"/>
            <a:ext cx="12192000" cy="821953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-177346" y="4725144"/>
            <a:ext cx="12192000" cy="576064"/>
          </a:xfrm>
        </p:spPr>
        <p:txBody>
          <a:bodyPr>
            <a:noAutofit/>
          </a:bodyPr>
          <a:lstStyle/>
          <a:p>
            <a:r>
              <a:rPr lang="tr-TR" sz="3200" dirty="0" smtClean="0"/>
              <a:t>SORULAR?</a:t>
            </a:r>
            <a:endParaRPr lang="de-DE" sz="3200" dirty="0"/>
          </a:p>
        </p:txBody>
      </p:sp>
      <p:sp>
        <p:nvSpPr>
          <p:cNvPr id="4" name="Untertitel 8"/>
          <p:cNvSpPr txBox="1">
            <a:spLocks/>
          </p:cNvSpPr>
          <p:nvPr/>
        </p:nvSpPr>
        <p:spPr>
          <a:xfrm>
            <a:off x="1343472" y="6165552"/>
            <a:ext cx="9144000" cy="43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b="1" i="0" smtClean="0">
                <a:solidFill>
                  <a:schemeClr val="accent2">
                    <a:lumMod val="40000"/>
                    <a:lumOff val="60000"/>
                  </a:schemeClr>
                </a:solidFill>
                <a:ea typeface="Adobe Ming Std L" panose="02020300000000000000" pitchFamily="18" charset="-128"/>
              </a:rPr>
              <a:t>ŞUBAT 2016</a:t>
            </a:r>
            <a:endParaRPr lang="de-DE" b="1" i="0" dirty="0">
              <a:solidFill>
                <a:schemeClr val="accent2">
                  <a:lumMod val="40000"/>
                  <a:lumOff val="60000"/>
                </a:schemeClr>
              </a:solidFill>
              <a:ea typeface="Adobe Ming Std L" panose="02020300000000000000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/>
              <a:t>İstemci ve Sanallaştırma</a:t>
            </a:r>
          </a:p>
        </p:txBody>
      </p:sp>
      <p:sp>
        <p:nvSpPr>
          <p:cNvPr id="47" name="Metin kutusu 1"/>
          <p:cNvSpPr txBox="1">
            <a:spLocks noChangeArrowheads="1"/>
          </p:cNvSpPr>
          <p:nvPr/>
        </p:nvSpPr>
        <p:spPr bwMode="auto">
          <a:xfrm>
            <a:off x="815413" y="1340768"/>
            <a:ext cx="104651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SzPct val="150000"/>
              <a:defRPr/>
            </a:pPr>
            <a:r>
              <a:rPr lang="tr-TR" sz="2400" b="1" spc="-1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Amaç</a:t>
            </a:r>
            <a:endParaRPr lang="tr-TR" sz="2400" b="1" spc="-15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İnce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istemci mimarisinin büyük ölçekli kurum ve kuruluşlar bünyesinde konumlandırılması durumunda 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SGK (Kurum)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sistem altyapısının karşılaşacağı durumların 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değerlendirilmesi,</a:t>
            </a:r>
            <a:endParaRPr lang="tr-TR" sz="1800" b="1" dirty="0">
              <a:solidFill>
                <a:srgbClr val="1F497D">
                  <a:lumMod val="50000"/>
                </a:srgbClr>
              </a:solidFill>
              <a:latin typeface="+mn-lt"/>
              <a:cs typeface="Segoe UI Semilight" panose="020B04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2510319"/>
            <a:ext cx="3060457" cy="157290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15412" y="4581128"/>
            <a:ext cx="8232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Kurum menfaatleri düşünüldüğünde izlenecek yolun ne olması gerektiğinin  ortaya konulmasıdır.</a:t>
            </a:r>
            <a:endParaRPr lang="tr-TR" sz="1600" dirty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57" y="4690224"/>
            <a:ext cx="2592288" cy="11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etin kutusu 1"/>
          <p:cNvSpPr txBox="1">
            <a:spLocks noChangeArrowheads="1"/>
          </p:cNvSpPr>
          <p:nvPr/>
        </p:nvSpPr>
        <p:spPr bwMode="auto">
          <a:xfrm>
            <a:off x="815413" y="2887670"/>
            <a:ext cx="50106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ts val="1200"/>
              </a:spcAft>
              <a:buSzPct val="150000"/>
              <a:buNone/>
              <a:defRPr/>
            </a:pPr>
            <a:endParaRPr lang="tr-TR" sz="1600" dirty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Metin kutusu 1"/>
          <p:cNvSpPr txBox="1">
            <a:spLocks noChangeArrowheads="1"/>
          </p:cNvSpPr>
          <p:nvPr/>
        </p:nvSpPr>
        <p:spPr bwMode="auto">
          <a:xfrm>
            <a:off x="815413" y="1340768"/>
            <a:ext cx="1056117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SzPct val="150000"/>
              <a:defRPr/>
            </a:pPr>
            <a:r>
              <a:rPr lang="tr-TR" sz="2400" b="1" spc="-1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Yöntem</a:t>
            </a:r>
            <a:endParaRPr lang="tr-TR" sz="2400" b="1" spc="-15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Sunum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; 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Kurum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personelinin ince </a:t>
            </a:r>
            <a:r>
              <a:rPr lang="tr-TR" sz="18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istemcili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 sistemlere geçeceği nihai amacı göz önüne alınarak 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hazırlanmıştır. 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İnce İstemci Test ortamı oluşturulup sistem, ayrıntılı olarak gözlemlenmiştir.</a:t>
            </a:r>
            <a:endParaRPr lang="tr-TR" sz="1800" b="1" dirty="0">
              <a:solidFill>
                <a:srgbClr val="1F497D">
                  <a:lumMod val="50000"/>
                </a:srgbClr>
              </a:solidFill>
              <a:latin typeface="+mn-lt"/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Hesaplamalar toplam 30.000 istemci için yapılmıştır.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Günümüzde ince istemci (</a:t>
            </a:r>
            <a:r>
              <a:rPr lang="tr-TR" sz="18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thin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tr-TR" sz="18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client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) teknolojisinin</a:t>
            </a:r>
            <a:endParaRPr lang="tr-TR" sz="1600" dirty="0" smtClean="0">
              <a:solidFill>
                <a:srgbClr val="1F497D">
                  <a:lumMod val="50000"/>
                </a:srgb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Metin kutusu 1"/>
          <p:cNvSpPr txBox="1">
            <a:spLocks noChangeArrowheads="1"/>
          </p:cNvSpPr>
          <p:nvPr/>
        </p:nvSpPr>
        <p:spPr bwMode="auto">
          <a:xfrm>
            <a:off x="1199456" y="3786713"/>
            <a:ext cx="1056117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Konumu, 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Hangi işlevleri yerine getirdiği, 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Diğer teknolojilere göre artıları ve eksileri, 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Maliyet/Performans  açısından değerlendirilmesi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Enerji verimliliği açısından detaylı çözümlemesi sunulacaktır.</a:t>
            </a:r>
            <a:endParaRPr lang="tr-TR" sz="1800" dirty="0" smtClean="0">
              <a:solidFill>
                <a:srgbClr val="1F497D">
                  <a:lumMod val="50000"/>
                </a:srgbClr>
              </a:solidFill>
              <a:latin typeface="+mn-lt"/>
              <a:cs typeface="Segoe UI Semilight" panose="020B0402040204020203" pitchFamily="34" charset="0"/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7224321" y="2854143"/>
            <a:ext cx="4152265" cy="3483372"/>
            <a:chOff x="3796988" y="1484784"/>
            <a:chExt cx="4152265" cy="3483372"/>
          </a:xfrm>
        </p:grpSpPr>
        <p:sp>
          <p:nvSpPr>
            <p:cNvPr id="14" name="Metin kutusu 13"/>
            <p:cNvSpPr txBox="1"/>
            <p:nvPr/>
          </p:nvSpPr>
          <p:spPr>
            <a:xfrm>
              <a:off x="4217041" y="1484784"/>
              <a:ext cx="3312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dirty="0">
                <a:solidFill>
                  <a:srgbClr val="FF0000"/>
                </a:solidFill>
              </a:endParaRPr>
            </a:p>
          </p:txBody>
        </p:sp>
        <p:pic>
          <p:nvPicPr>
            <p:cNvPr id="15" name="Resim 14" descr="C:\Users\mehmet\Desktop\tez sunum\cyber_hacking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988" y="1854116"/>
              <a:ext cx="4152265" cy="3114040"/>
            </a:xfrm>
            <a:prstGeom prst="ellipse">
              <a:avLst/>
            </a:prstGeom>
            <a:ln>
              <a:noFill/>
            </a:ln>
            <a:effectLst>
              <a:softEdge rad="292100"/>
            </a:effectLst>
          </p:spPr>
        </p:pic>
      </p:grpSp>
      <p:sp>
        <p:nvSpPr>
          <p:cNvPr id="16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/>
              <a:t>İstemci ve Sanallaştırma</a:t>
            </a:r>
          </a:p>
        </p:txBody>
      </p:sp>
    </p:spTree>
    <p:extLst>
      <p:ext uri="{BB962C8B-B14F-4D97-AF65-F5344CB8AC3E}">
        <p14:creationId xmlns:p14="http://schemas.microsoft.com/office/powerpoint/2010/main" val="437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/>
              <a:t>İstemci ve Sanallaştırma</a:t>
            </a:r>
          </a:p>
        </p:txBody>
      </p:sp>
      <p:sp>
        <p:nvSpPr>
          <p:cNvPr id="4" name="Metin kutusu 1"/>
          <p:cNvSpPr txBox="1">
            <a:spLocks noChangeArrowheads="1"/>
          </p:cNvSpPr>
          <p:nvPr/>
        </p:nvSpPr>
        <p:spPr bwMode="auto">
          <a:xfrm>
            <a:off x="815413" y="1340768"/>
            <a:ext cx="1056117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SzPct val="150000"/>
              <a:defRPr/>
            </a:pPr>
            <a:r>
              <a:rPr lang="tr-TR" sz="2400" b="1" spc="-1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Sanallaştırma</a:t>
            </a:r>
            <a:endParaRPr lang="tr-TR" sz="2400" b="1" spc="-15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Bilişim Teknolojileri (BT)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kaynaklarının iş taleplerini kolaylıkla karşılayabilmesi amacıyla yönetimi sadeleştirmek ve varlıkların verimli bir şekilde kullanımını 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artırmak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için BT kaynaklarını havuzlama ve paylaştırma yaklaşımıdır.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8862565" y="543744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Donanım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563000" y="5149416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İşletim Sistemi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125" y="3212976"/>
            <a:ext cx="4328535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/>
              <a:t>İstemci ve Sanallaştırma</a:t>
            </a:r>
          </a:p>
        </p:txBody>
      </p:sp>
      <p:sp>
        <p:nvSpPr>
          <p:cNvPr id="4" name="Metin kutusu 1"/>
          <p:cNvSpPr txBox="1">
            <a:spLocks noChangeArrowheads="1"/>
          </p:cNvSpPr>
          <p:nvPr/>
        </p:nvSpPr>
        <p:spPr bwMode="auto">
          <a:xfrm>
            <a:off x="815413" y="1340768"/>
            <a:ext cx="1056117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SzPct val="150000"/>
              <a:defRPr/>
            </a:pPr>
            <a:r>
              <a:rPr lang="tr-TR" sz="2400" b="1" spc="-1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rPr>
              <a:t>İnce İstemci</a:t>
            </a:r>
            <a:endParaRPr lang="tr-TR" sz="2400" b="1" spc="-15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İnce 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istemcinin işlevi; çevre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birimlerinden (klavye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, fare, okuyucular vs. )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gelen girdileri sunucu üzerinde çalışan programa iletmek ve o programdan gelen bilgilerin görüntü olarak ekrana yansıtılmasıdır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.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Fiziksel bilgisayarlar üzerinde çalışan tüm yazılımlar merkezi bir yerde konumlandırılarak, kullanıcının kullandığı bilgisayar ortamı merkezileştirilir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.</a:t>
            </a:r>
            <a:endParaRPr lang="tr-TR" sz="1800" dirty="0" smtClean="0">
              <a:solidFill>
                <a:srgbClr val="1F497D">
                  <a:lumMod val="50000"/>
                </a:srgbClr>
              </a:solidFill>
              <a:latin typeface="+mn-lt"/>
              <a:cs typeface="Segoe UI Semilight" panose="020B0402040204020203" pitchFamily="34" charset="0"/>
            </a:endParaRPr>
          </a:p>
        </p:txBody>
      </p:sp>
      <p:pic>
        <p:nvPicPr>
          <p:cNvPr id="5" name="Picture 6" descr="encapsulation_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669894"/>
            <a:ext cx="25923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862565" y="543744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Donanım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563000" y="5149416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İşletim Sistemi</a:t>
            </a: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llipse 59"/>
          <p:cNvSpPr/>
          <p:nvPr/>
        </p:nvSpPr>
        <p:spPr bwMode="auto">
          <a:xfrm>
            <a:off x="5824041" y="5601483"/>
            <a:ext cx="4146298" cy="8382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da-DK" altLang="tr-TR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/>
              <a:t>İstemci ve Sanallaştırma</a:t>
            </a:r>
          </a:p>
        </p:txBody>
      </p:sp>
      <p:sp>
        <p:nvSpPr>
          <p:cNvPr id="26" name="Metin kutusu 1"/>
          <p:cNvSpPr txBox="1">
            <a:spLocks noChangeArrowheads="1"/>
          </p:cNvSpPr>
          <p:nvPr/>
        </p:nvSpPr>
        <p:spPr bwMode="auto">
          <a:xfrm>
            <a:off x="815413" y="1340768"/>
            <a:ext cx="1056117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İnce İstemci mimarisi, masaüstü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ortamını fiziksel makineden ayıran bir teknolojidir. 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Kullanıcı;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istediği her 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yerden,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herhangi bir bilgisayar ortamını kullanarak (kişisel bilgisayar, laptop, akıllı telefon, ince istemci gibi) tüm bu merkezileştirilmiş programları kullanabilir.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Aynı zamanda yönetimsel olarak merkezi yapı ile daha yönetilebilir hale gelir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.</a:t>
            </a:r>
            <a:endParaRPr lang="tr-TR" sz="1800" dirty="0" smtClean="0">
              <a:solidFill>
                <a:srgbClr val="1F497D">
                  <a:lumMod val="50000"/>
                </a:srgbClr>
              </a:solidFill>
              <a:latin typeface="+mn-lt"/>
              <a:cs typeface="Segoe UI Semilight" panose="020B0402040204020203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2132856"/>
            <a:ext cx="2472274" cy="46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/>
              <a:t>İstemci ve Sanallaştırma</a:t>
            </a:r>
          </a:p>
        </p:txBody>
      </p:sp>
      <p:sp>
        <p:nvSpPr>
          <p:cNvPr id="26" name="Metin kutusu 1"/>
          <p:cNvSpPr txBox="1">
            <a:spLocks noChangeArrowheads="1"/>
          </p:cNvSpPr>
          <p:nvPr/>
        </p:nvSpPr>
        <p:spPr bwMode="auto">
          <a:xfrm>
            <a:off x="815413" y="1340768"/>
            <a:ext cx="10561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Bu 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mimari </a:t>
            </a:r>
            <a:r>
              <a:rPr lang="tr-TR" sz="1800" b="1" dirty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sayesinde bütün makinelerimiz büyük bir ağda birleşir ve bir çok sunucudan çeşitli hizmetler alıp sunucular üzerinden, herhangi bir aksama olmadan çalışır</a:t>
            </a:r>
            <a:r>
              <a:rPr lang="tr-TR" sz="1800" b="1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Segoe UI Semilight" panose="020B0402040204020203" pitchFamily="34" charset="0"/>
              </a:rPr>
              <a:t>.</a:t>
            </a:r>
            <a:endParaRPr lang="tr-TR" sz="1800" dirty="0" smtClean="0">
              <a:solidFill>
                <a:srgbClr val="1F497D">
                  <a:lumMod val="50000"/>
                </a:srgbClr>
              </a:solidFill>
              <a:latin typeface="+mn-lt"/>
              <a:cs typeface="Segoe UI Semilight" panose="020B0402040204020203" pitchFamily="34" charset="0"/>
            </a:endParaRPr>
          </a:p>
        </p:txBody>
      </p:sp>
      <p:pic>
        <p:nvPicPr>
          <p:cNvPr id="7" name="Resim 6" descr="Capturefsafs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06" y="2053082"/>
            <a:ext cx="5110480" cy="359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4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/>
              <a:t>İstemci </a:t>
            </a:r>
            <a:r>
              <a:rPr lang="tr-TR" dirty="0" smtClean="0"/>
              <a:t>Avantajları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3" name="Rounded Rectangle 65"/>
          <p:cNvSpPr/>
          <p:nvPr/>
        </p:nvSpPr>
        <p:spPr bwMode="auto">
          <a:xfrm>
            <a:off x="8701591" y="3370919"/>
            <a:ext cx="3144838" cy="2319338"/>
          </a:xfrm>
          <a:prstGeom prst="roundRect">
            <a:avLst>
              <a:gd name="adj" fmla="val 63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571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050" dirty="0">
              <a:latin typeface="Arial" charset="0"/>
              <a:cs typeface="Arial" charset="0"/>
            </a:endParaRPr>
          </a:p>
        </p:txBody>
      </p:sp>
      <p:sp>
        <p:nvSpPr>
          <p:cNvPr id="44" name="Rounded Rectangle 29"/>
          <p:cNvSpPr/>
          <p:nvPr/>
        </p:nvSpPr>
        <p:spPr bwMode="auto">
          <a:xfrm>
            <a:off x="8701591" y="1346857"/>
            <a:ext cx="3144838" cy="1898650"/>
          </a:xfrm>
          <a:prstGeom prst="roundRect">
            <a:avLst>
              <a:gd name="adj" fmla="val 636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 w="571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050" dirty="0">
              <a:latin typeface="Arial" charset="0"/>
              <a:cs typeface="Arial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8814303" y="3447119"/>
            <a:ext cx="3011488" cy="808038"/>
            <a:chOff x="5315937" y="2443451"/>
            <a:chExt cx="3011559" cy="807825"/>
          </a:xfrm>
        </p:grpSpPr>
        <p:sp>
          <p:nvSpPr>
            <p:cNvPr id="46" name="Rounded Rectangle 66"/>
            <p:cNvSpPr/>
            <p:nvPr/>
          </p:nvSpPr>
          <p:spPr bwMode="auto">
            <a:xfrm>
              <a:off x="5315937" y="2443451"/>
              <a:ext cx="2898843" cy="807825"/>
            </a:xfrm>
            <a:prstGeom prst="roundRect">
              <a:avLst>
                <a:gd name="adj" fmla="val 12920"/>
              </a:avLst>
            </a:prstGeom>
            <a:solidFill>
              <a:schemeClr val="accent1"/>
            </a:solidFill>
            <a:ln w="28575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r">
                <a:defRPr/>
              </a:pPr>
              <a:endParaRPr lang="en-US" sz="8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TextBox 54"/>
            <p:cNvSpPr txBox="1">
              <a:spLocks noChangeArrowheads="1"/>
            </p:cNvSpPr>
            <p:nvPr/>
          </p:nvSpPr>
          <p:spPr bwMode="auto">
            <a:xfrm>
              <a:off x="5679014" y="2616531"/>
              <a:ext cx="26484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</a:rPr>
                <a:t>İşletim Sistemi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31"/>
          <p:cNvGrpSpPr>
            <a:grpSpLocks/>
          </p:cNvGrpSpPr>
          <p:nvPr/>
        </p:nvGrpSpPr>
        <p:grpSpPr bwMode="auto">
          <a:xfrm>
            <a:off x="8811977" y="1575271"/>
            <a:ext cx="2898775" cy="806450"/>
            <a:chOff x="5315937" y="1494478"/>
            <a:chExt cx="2898843" cy="807825"/>
          </a:xfrm>
        </p:grpSpPr>
        <p:sp>
          <p:nvSpPr>
            <p:cNvPr id="50" name="Rounded Rectangle 19"/>
            <p:cNvSpPr/>
            <p:nvPr/>
          </p:nvSpPr>
          <p:spPr bwMode="auto">
            <a:xfrm>
              <a:off x="5315937" y="1494478"/>
              <a:ext cx="2898843" cy="807825"/>
            </a:xfrm>
            <a:prstGeom prst="roundRect">
              <a:avLst>
                <a:gd name="adj" fmla="val 12920"/>
              </a:avLst>
            </a:prstGeom>
            <a:solidFill>
              <a:srgbClr val="FF640A"/>
            </a:solidFill>
            <a:ln w="28575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r">
                <a:defRPr/>
              </a:pPr>
              <a:endParaRPr lang="en-US" sz="80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TextBox 53"/>
            <p:cNvSpPr txBox="1">
              <a:spLocks noChangeArrowheads="1"/>
            </p:cNvSpPr>
            <p:nvPr/>
          </p:nvSpPr>
          <p:spPr bwMode="auto">
            <a:xfrm>
              <a:off x="5660680" y="1620229"/>
              <a:ext cx="22050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bg1"/>
                  </a:solidFill>
                </a:rPr>
                <a:t>Uygulama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38" descr="Computer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154" y="4328182"/>
            <a:ext cx="72548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27"/>
          <p:cNvGrpSpPr/>
          <p:nvPr/>
        </p:nvGrpSpPr>
        <p:grpSpPr>
          <a:xfrm>
            <a:off x="8793665" y="3449348"/>
            <a:ext cx="2898843" cy="807824"/>
            <a:chOff x="8740775" y="3470259"/>
            <a:chExt cx="2898843" cy="8731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ounded Rectangle 25"/>
            <p:cNvSpPr/>
            <p:nvPr/>
          </p:nvSpPr>
          <p:spPr bwMode="auto">
            <a:xfrm>
              <a:off x="8740775" y="3470259"/>
              <a:ext cx="2898843" cy="873141"/>
            </a:xfrm>
            <a:prstGeom prst="roundRect">
              <a:avLst>
                <a:gd name="adj" fmla="val 12920"/>
              </a:avLst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 w="2857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r">
                <a:defRPr/>
              </a:pP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55" name="TextBox 26"/>
            <p:cNvSpPr txBox="1"/>
            <p:nvPr/>
          </p:nvSpPr>
          <p:spPr>
            <a:xfrm>
              <a:off x="9431129" y="3657108"/>
              <a:ext cx="1550424" cy="4324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0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İnce İstemci</a:t>
              </a:r>
              <a:endParaRPr lang="en-US" sz="20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6" name="Picture 24" descr="OS-App Icon x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7670" y="1484784"/>
            <a:ext cx="9159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3" descr="OS-App Icon V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5208" y="1484784"/>
            <a:ext cx="914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8" descr="OS-App Icon x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1158" y="1484784"/>
            <a:ext cx="9159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2" descr="OS-App Icon V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7108" y="1484784"/>
            <a:ext cx="9159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8" descr="Computer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9766" y="4320244"/>
            <a:ext cx="723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8" descr="Computer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8479" y="4320244"/>
            <a:ext cx="723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ikdörtgen 30"/>
          <p:cNvSpPr/>
          <p:nvPr/>
        </p:nvSpPr>
        <p:spPr>
          <a:xfrm>
            <a:off x="551384" y="908720"/>
            <a:ext cx="1044116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17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7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Merkezileştirilmiş yapı sayesinde yönetim </a:t>
            </a:r>
            <a:r>
              <a:rPr lang="tr-TR" sz="17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kolaylığı.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1700" b="1" dirty="0" smtClean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7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Veriler </a:t>
            </a:r>
            <a:r>
              <a:rPr lang="tr-TR" sz="17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tek noktada olduğundan yedekleme </a:t>
            </a:r>
            <a:r>
              <a:rPr lang="tr-TR" sz="17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kolaylığı.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17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7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Az </a:t>
            </a:r>
            <a:r>
              <a:rPr lang="tr-TR" sz="17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enerji tüketimi </a:t>
            </a:r>
            <a:endParaRPr lang="tr-TR" sz="1700" b="1" dirty="0" smtClean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tr-TR" sz="17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(</a:t>
            </a:r>
            <a:r>
              <a:rPr lang="tr-TR" sz="1700" b="1" dirty="0" err="1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pc</a:t>
            </a:r>
            <a:r>
              <a:rPr lang="tr-TR" sz="17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: 350w/h &amp; ii: 40 w/h)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tr-TR" sz="1700" b="1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7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Sunucudaki </a:t>
            </a:r>
            <a:r>
              <a:rPr lang="tr-TR" sz="1700" b="1" dirty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kaynaklar gerçek anlamda, gerekli ve yeterli ölçüde kolaylıkla kullanılabilir</a:t>
            </a:r>
            <a:r>
              <a:rPr lang="tr-TR" sz="1700" b="1" dirty="0" smtClean="0">
                <a:solidFill>
                  <a:srgbClr val="1F497D">
                    <a:lumMod val="50000"/>
                  </a:srgbClr>
                </a:solidFill>
                <a:cs typeface="Segoe UI Semilight" panose="020B0402040204020203" pitchFamily="34" charset="0"/>
              </a:rPr>
              <a:t>.</a:t>
            </a:r>
            <a:endParaRPr lang="tr-TR" sz="1700" dirty="0">
              <a:solidFill>
                <a:srgbClr val="1F497D">
                  <a:lumMod val="50000"/>
                </a:srgbClr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4.16667E-6 -0.1548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eh3YDV7kikRTjdB9tq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t8cxOPnkWmybjNfo15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eh3YDV7kikRTjdB9tq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t8cxOPnkWmybjNfo15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eh3YDV7kikRTjdB9tq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t8cxOPnkWmybjNfo15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heme/theme1.xml><?xml version="1.0" encoding="utf-8"?>
<a:theme xmlns:a="http://schemas.openxmlformats.org/drawingml/2006/main" name="LightsOn">
  <a:themeElements>
    <a:clrScheme name="Blue_Moving_Lights">
      <a:dk1>
        <a:srgbClr val="3C3C3C"/>
      </a:dk1>
      <a:lt1>
        <a:srgbClr val="64645A"/>
      </a:lt1>
      <a:dk2>
        <a:srgbClr val="FFFFF0"/>
      </a:dk2>
      <a:lt2>
        <a:srgbClr val="D2D2BE"/>
      </a:lt2>
      <a:accent1>
        <a:srgbClr val="0F4D78"/>
      </a:accent1>
      <a:accent2>
        <a:srgbClr val="82BEE6"/>
      </a:accent2>
      <a:accent3>
        <a:srgbClr val="647300"/>
      </a:accent3>
      <a:accent4>
        <a:srgbClr val="AF8700"/>
      </a:accent4>
      <a:accent5>
        <a:srgbClr val="B4DCF5"/>
      </a:accent5>
      <a:accent6>
        <a:srgbClr val="006464"/>
      </a:accent6>
      <a:hlink>
        <a:srgbClr val="FFA000"/>
      </a:hlink>
      <a:folHlink>
        <a:srgbClr val="006E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26824</TotalTime>
  <Words>979</Words>
  <Application>Microsoft Office PowerPoint</Application>
  <PresentationFormat>Geniş ekran</PresentationFormat>
  <Paragraphs>164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ＭＳ Ｐゴシック</vt:lpstr>
      <vt:lpstr>Adobe Ming Std L</vt:lpstr>
      <vt:lpstr>Arial</vt:lpstr>
      <vt:lpstr>Calibri</vt:lpstr>
      <vt:lpstr>Courier New</vt:lpstr>
      <vt:lpstr>Segoe UI Semilight</vt:lpstr>
      <vt:lpstr>Times New Roman</vt:lpstr>
      <vt:lpstr>Wingdings</vt:lpstr>
      <vt:lpstr>LightsOn</vt:lpstr>
      <vt:lpstr>Kurumsal Ağlarda Uzak ve Merkezi İşlem Birimlerinin Sanallaştırılması: Bir Uygulama      </vt:lpstr>
      <vt:lpstr> Sunum Planı</vt:lpstr>
      <vt:lpstr>İnce İstemci ve Sanallaştırma</vt:lpstr>
      <vt:lpstr>İnce İstemci ve Sanallaştırma</vt:lpstr>
      <vt:lpstr>İnce İstemci ve Sanallaştırma</vt:lpstr>
      <vt:lpstr>İnce İstemci ve Sanallaştırma</vt:lpstr>
      <vt:lpstr>İnce İstemci ve Sanallaştırma</vt:lpstr>
      <vt:lpstr>İnce İstemci ve Sanallaştırma</vt:lpstr>
      <vt:lpstr>İnce İstemci Avantajları </vt:lpstr>
      <vt:lpstr>İnce İstemci Avantajları </vt:lpstr>
      <vt:lpstr>İnce İstemci Dezavantajları </vt:lpstr>
      <vt:lpstr>Örnek Uygulama Ortamı </vt:lpstr>
      <vt:lpstr>Örnek Uygulama Ortamı </vt:lpstr>
      <vt:lpstr>Örnek Uygulama Ortamı </vt:lpstr>
      <vt:lpstr>Örnek Uygulama Ortamı </vt:lpstr>
      <vt:lpstr>Örnek Uygulama Ortamı </vt:lpstr>
      <vt:lpstr>Haberleşme </vt:lpstr>
      <vt:lpstr>Yedekleme </vt:lpstr>
      <vt:lpstr>Yönetim </vt:lpstr>
      <vt:lpstr>Sonuç ve Öneriler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booboo</dc:creator>
  <cp:lastModifiedBy>EMRAH COLAK</cp:lastModifiedBy>
  <cp:revision>545</cp:revision>
  <cp:lastPrinted>2015-03-15T18:45:27Z</cp:lastPrinted>
  <dcterms:created xsi:type="dcterms:W3CDTF">2011-04-28T14:24:50Z</dcterms:created>
  <dcterms:modified xsi:type="dcterms:W3CDTF">2016-02-05T12:26:54Z</dcterms:modified>
</cp:coreProperties>
</file>