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2" autoAdjust="0"/>
    <p:restoredTop sz="94707" autoAdjust="0"/>
  </p:normalViewPr>
  <p:slideViewPr>
    <p:cSldViewPr snapToGrid="0">
      <p:cViewPr varScale="1">
        <p:scale>
          <a:sx n="74" d="100"/>
          <a:sy n="74" d="100"/>
        </p:scale>
        <p:origin x="-336" y="-9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tr-T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tr-TR"/>
          </a:p>
        </p:txBody>
      </p:sp>
      <p:sp>
        <p:nvSpPr>
          <p:cNvPr id="4" name="Date Placeholder 3"/>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3456915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904354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tr-T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2804163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Date Placeholder 4"/>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4186075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tr-T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7" name="Date Placeholder 6"/>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2624651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Date Placeholder 2"/>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3316116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1303247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r-T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2646702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r-T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2438111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2747783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tr-T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9CBB70C9-CAC1-4012-AD5E-2029FCFB9245}" type="datetimeFigureOut">
              <a:rPr lang="tr-TR" smtClean="0"/>
              <a:pPr/>
              <a:t>04.02.2016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64C26B5-DB37-462C-8787-C99B8D8E5E16}" type="slidenum">
              <a:rPr lang="tr-TR" smtClean="0"/>
              <a:pPr/>
              <a:t>‹#›</a:t>
            </a:fld>
            <a:endParaRPr lang="tr-TR"/>
          </a:p>
        </p:txBody>
      </p:sp>
    </p:spTree>
    <p:extLst>
      <p:ext uri="{BB962C8B-B14F-4D97-AF65-F5344CB8AC3E}">
        <p14:creationId xmlns:p14="http://schemas.microsoft.com/office/powerpoint/2010/main" val="396360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tr-T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BB70C9-CAC1-4012-AD5E-2029FCFB9245}" type="datetimeFigureOut">
              <a:rPr lang="tr-TR" smtClean="0"/>
              <a:pPr/>
              <a:t>04.02.2016</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4C26B5-DB37-462C-8787-C99B8D8E5E16}" type="slidenum">
              <a:rPr lang="tr-TR" smtClean="0"/>
              <a:pPr/>
              <a:t>‹#›</a:t>
            </a:fld>
            <a:endParaRPr lang="tr-TR"/>
          </a:p>
        </p:txBody>
      </p:sp>
    </p:spTree>
    <p:extLst>
      <p:ext uri="{BB962C8B-B14F-4D97-AF65-F5344CB8AC3E}">
        <p14:creationId xmlns:p14="http://schemas.microsoft.com/office/powerpoint/2010/main" val="341791659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sp>
        <p:nvSpPr>
          <p:cNvPr id="12" name="Title 1"/>
          <p:cNvSpPr txBox="1">
            <a:spLocks/>
          </p:cNvSpPr>
          <p:nvPr/>
        </p:nvSpPr>
        <p:spPr>
          <a:xfrm>
            <a:off x="540327" y="2615898"/>
            <a:ext cx="11125200" cy="655953"/>
          </a:xfrm>
          <a:prstGeom prst="rect">
            <a:avLst/>
          </a:prstGeom>
        </p:spPr>
        <p:txBody>
          <a:bodyPr vert="horz" wrap="none" lIns="91440" tIns="45720" rIns="91440" bIns="45720" rtlCol="0" anchor="t">
            <a:no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r>
              <a:rPr lang="tr-TR" sz="3000" b="1" spc="0" dirty="0" err="1">
                <a:solidFill>
                  <a:schemeClr val="tx1"/>
                </a:solidFill>
                <a:effectLst>
                  <a:outerShdw blurRad="38100" dist="38100" dir="2700000" algn="tl">
                    <a:srgbClr val="000000">
                      <a:alpha val="43137"/>
                    </a:srgbClr>
                  </a:outerShdw>
                </a:effectLst>
                <a:latin typeface="Segoe UI Light" pitchFamily="34" charset="0"/>
              </a:rPr>
              <a:t>Biçimbilimsel</a:t>
            </a:r>
            <a:r>
              <a:rPr lang="tr-TR" sz="3000" b="1" spc="0" dirty="0">
                <a:solidFill>
                  <a:schemeClr val="tx1"/>
                </a:solidFill>
                <a:effectLst>
                  <a:outerShdw blurRad="38100" dist="38100" dir="2700000" algn="tl">
                    <a:srgbClr val="000000">
                      <a:alpha val="43137"/>
                    </a:srgbClr>
                  </a:outerShdw>
                </a:effectLst>
                <a:latin typeface="Segoe UI Light" pitchFamily="34" charset="0"/>
              </a:rPr>
              <a:t> Özniteliklerin Eş-Oluşumlarına Dayalı Doku </a:t>
            </a:r>
            <a:r>
              <a:rPr lang="tr-TR" sz="3000" b="1" spc="0" dirty="0" smtClean="0">
                <a:solidFill>
                  <a:schemeClr val="tx1"/>
                </a:solidFill>
                <a:effectLst>
                  <a:outerShdw blurRad="38100" dist="38100" dir="2700000" algn="tl">
                    <a:srgbClr val="000000">
                      <a:alpha val="43137"/>
                    </a:srgbClr>
                  </a:outerShdw>
                </a:effectLst>
                <a:latin typeface="Segoe UI Light" pitchFamily="34" charset="0"/>
              </a:rPr>
              <a:t>Betimleme</a:t>
            </a:r>
            <a:endParaRPr lang="tr-TR" sz="3000" spc="0" dirty="0" smtClean="0">
              <a:solidFill>
                <a:schemeClr val="tx1"/>
              </a:solidFill>
              <a:effectLst>
                <a:outerShdw blurRad="38100" dist="38100" dir="2700000" algn="tl">
                  <a:srgbClr val="000000">
                    <a:alpha val="43137"/>
                  </a:srgbClr>
                </a:outerShdw>
              </a:effectLst>
              <a:latin typeface="Segoe UI Light" pitchFamily="34" charset="0"/>
            </a:endParaRPr>
          </a:p>
        </p:txBody>
      </p:sp>
      <p:pic>
        <p:nvPicPr>
          <p:cNvPr id="13" name="Picture 2" descr="kurumsal-logo"/>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ikdörtgen 1"/>
          <p:cNvSpPr/>
          <p:nvPr/>
        </p:nvSpPr>
        <p:spPr>
          <a:xfrm>
            <a:off x="4128720" y="5587372"/>
            <a:ext cx="7536807" cy="461665"/>
          </a:xfrm>
          <a:prstGeom prst="rect">
            <a:avLst/>
          </a:prstGeom>
        </p:spPr>
        <p:txBody>
          <a:bodyPr wrap="none">
            <a:spAutoFit/>
          </a:bodyPr>
          <a:lstStyle/>
          <a:p>
            <a:r>
              <a:rPr lang="tr-TR" sz="2400" dirty="0"/>
              <a:t>Okan </a:t>
            </a:r>
            <a:r>
              <a:rPr lang="tr-TR" sz="2400" dirty="0" smtClean="0"/>
              <a:t>Üniversitesi Bilgisayar </a:t>
            </a:r>
            <a:r>
              <a:rPr lang="tr-TR" sz="2400" dirty="0"/>
              <a:t>Mühendisliği </a:t>
            </a:r>
            <a:r>
              <a:rPr lang="tr-TR" sz="2400" dirty="0" smtClean="0"/>
              <a:t>Bölümü / İstanbul</a:t>
            </a:r>
            <a:endParaRPr lang="tr-TR" sz="2400" dirty="0"/>
          </a:p>
        </p:txBody>
      </p:sp>
      <p:sp>
        <p:nvSpPr>
          <p:cNvPr id="8" name="Dikdörtgen 7"/>
          <p:cNvSpPr/>
          <p:nvPr/>
        </p:nvSpPr>
        <p:spPr>
          <a:xfrm>
            <a:off x="9101875" y="4392434"/>
            <a:ext cx="2563651" cy="1015663"/>
          </a:xfrm>
          <a:prstGeom prst="rect">
            <a:avLst/>
          </a:prstGeom>
        </p:spPr>
        <p:txBody>
          <a:bodyPr wrap="none">
            <a:spAutoFit/>
          </a:bodyPr>
          <a:lstStyle/>
          <a:p>
            <a:pPr algn="r"/>
            <a:r>
              <a:rPr lang="tr-TR" sz="3000" dirty="0"/>
              <a:t>İzzet </a:t>
            </a:r>
            <a:r>
              <a:rPr lang="tr-TR" sz="3000" dirty="0" smtClean="0"/>
              <a:t>Özen</a:t>
            </a:r>
            <a:endParaRPr lang="tr-TR" sz="3000" dirty="0"/>
          </a:p>
          <a:p>
            <a:pPr algn="r"/>
            <a:r>
              <a:rPr lang="tr-TR" sz="3000" dirty="0" err="1"/>
              <a:t>Erchan</a:t>
            </a:r>
            <a:r>
              <a:rPr lang="tr-TR" sz="3000" dirty="0"/>
              <a:t> </a:t>
            </a:r>
            <a:r>
              <a:rPr lang="tr-TR" sz="3000" dirty="0" err="1"/>
              <a:t>Aptoula</a:t>
            </a:r>
            <a:endParaRPr lang="tr-TR" sz="3000" dirty="0"/>
          </a:p>
        </p:txBody>
      </p:sp>
      <p:sp>
        <p:nvSpPr>
          <p:cNvPr id="11" name="Dikdörtgen 10"/>
          <p:cNvSpPr/>
          <p:nvPr/>
        </p:nvSpPr>
        <p:spPr>
          <a:xfrm>
            <a:off x="10077912" y="6343600"/>
            <a:ext cx="1587614" cy="461665"/>
          </a:xfrm>
          <a:prstGeom prst="rect">
            <a:avLst/>
          </a:prstGeom>
        </p:spPr>
        <p:txBody>
          <a:bodyPr wrap="none">
            <a:spAutoFit/>
          </a:bodyPr>
          <a:lstStyle/>
          <a:p>
            <a:r>
              <a:rPr lang="tr-TR" sz="2400" dirty="0" smtClean="0"/>
              <a:t>Şubat 2016</a:t>
            </a:r>
            <a:endParaRPr lang="tr-TR" sz="2400" dirty="0"/>
          </a:p>
        </p:txBody>
      </p:sp>
      <p:sp>
        <p:nvSpPr>
          <p:cNvPr id="14"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tr-TR" b="1" dirty="0"/>
          </a:p>
        </p:txBody>
      </p:sp>
    </p:spTree>
    <p:extLst>
      <p:ext uri="{BB962C8B-B14F-4D97-AF65-F5344CB8AC3E}">
        <p14:creationId xmlns:p14="http://schemas.microsoft.com/office/powerpoint/2010/main" val="3145987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200" y="274638"/>
            <a:ext cx="82296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Doku?</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pic>
        <p:nvPicPr>
          <p:cNvPr id="16" name="Resim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4711" y="3536551"/>
            <a:ext cx="3384376" cy="2538282"/>
          </a:xfrm>
          <a:prstGeom prst="rect">
            <a:avLst/>
          </a:prstGeom>
        </p:spPr>
      </p:pic>
      <p:sp>
        <p:nvSpPr>
          <p:cNvPr id="6" name="Dikdörtgen 5"/>
          <p:cNvSpPr/>
          <p:nvPr/>
        </p:nvSpPr>
        <p:spPr>
          <a:xfrm>
            <a:off x="457199" y="1636680"/>
            <a:ext cx="6613301" cy="1815882"/>
          </a:xfrm>
          <a:prstGeom prst="rect">
            <a:avLst/>
          </a:prstGeom>
        </p:spPr>
        <p:txBody>
          <a:bodyPr wrap="square">
            <a:spAutoFit/>
          </a:bodyPr>
          <a:lstStyle/>
          <a:p>
            <a:r>
              <a:rPr lang="tr-TR" sz="2800" dirty="0"/>
              <a:t>Dokuyu bir nesnenin yüzeyinin tamamını veya bir bölgesini kaplayan, belirli aralıklarla ve belirli oranda kendini tekrarlayan, hakim bir motife sahip örtü olarak tanımlayabiliriz.</a:t>
            </a:r>
          </a:p>
        </p:txBody>
      </p:sp>
    </p:spTree>
    <p:extLst>
      <p:ext uri="{BB962C8B-B14F-4D97-AF65-F5344CB8AC3E}">
        <p14:creationId xmlns:p14="http://schemas.microsoft.com/office/powerpoint/2010/main" val="36979482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200" y="274638"/>
            <a:ext cx="82296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Doku?</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6613301" cy="2677656"/>
          </a:xfrm>
          <a:prstGeom prst="rect">
            <a:avLst/>
          </a:prstGeom>
        </p:spPr>
        <p:txBody>
          <a:bodyPr wrap="square">
            <a:spAutoFit/>
          </a:bodyPr>
          <a:lstStyle/>
          <a:p>
            <a:r>
              <a:rPr lang="tr-TR" sz="2800" b="1" dirty="0"/>
              <a:t>Doku</a:t>
            </a:r>
            <a:r>
              <a:rPr lang="tr-TR" sz="2800" dirty="0"/>
              <a:t> bir görüntüyü tanımlamaya yarayan en önemli özelliklerden biridir</a:t>
            </a:r>
            <a:r>
              <a:rPr lang="tr-TR" sz="2800" dirty="0" smtClean="0"/>
              <a:t>.</a:t>
            </a:r>
          </a:p>
          <a:p>
            <a:endParaRPr lang="tr-TR" sz="2800" dirty="0"/>
          </a:p>
          <a:p>
            <a:r>
              <a:rPr lang="tr-TR" sz="2800" dirty="0" smtClean="0"/>
              <a:t>Diğer önemli özellikler;</a:t>
            </a:r>
          </a:p>
          <a:p>
            <a:r>
              <a:rPr lang="tr-TR" sz="2800" b="1" dirty="0" smtClean="0"/>
              <a:t>Şekil</a:t>
            </a:r>
          </a:p>
          <a:p>
            <a:r>
              <a:rPr lang="tr-TR" sz="2800" b="1" dirty="0" smtClean="0"/>
              <a:t>Renk</a:t>
            </a:r>
            <a:endParaRPr lang="tr-TR" sz="2800" b="1" dirty="0"/>
          </a:p>
        </p:txBody>
      </p:sp>
      <p:pic>
        <p:nvPicPr>
          <p:cNvPr id="11" name="Resim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79208" y="3536551"/>
            <a:ext cx="3705990" cy="2538282"/>
          </a:xfrm>
          <a:prstGeom prst="rect">
            <a:avLst/>
          </a:prstGeom>
        </p:spPr>
      </p:pic>
    </p:spTree>
    <p:extLst>
      <p:ext uri="{BB962C8B-B14F-4D97-AF65-F5344CB8AC3E}">
        <p14:creationId xmlns:p14="http://schemas.microsoft.com/office/powerpoint/2010/main" val="20700855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200" y="274638"/>
            <a:ext cx="82296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Doku </a:t>
            </a:r>
            <a:r>
              <a:rPr lang="tr-TR" b="1" dirty="0" smtClean="0"/>
              <a:t>Betimleme</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6613301" cy="3970318"/>
          </a:xfrm>
          <a:prstGeom prst="rect">
            <a:avLst/>
          </a:prstGeom>
        </p:spPr>
        <p:txBody>
          <a:bodyPr wrap="square">
            <a:spAutoFit/>
          </a:bodyPr>
          <a:lstStyle/>
          <a:p>
            <a:r>
              <a:rPr lang="tr-TR" sz="2800" dirty="0"/>
              <a:t>Doku betimleyiciler bir görüntüdeki dokunun ayırt edici özelliklerini tespit etmek için kullanılır.</a:t>
            </a:r>
          </a:p>
          <a:p>
            <a:endParaRPr lang="tr-TR" sz="2800" dirty="0"/>
          </a:p>
          <a:p>
            <a:r>
              <a:rPr lang="tr-TR" sz="2800" dirty="0"/>
              <a:t>Doku betimlemedeki en önemli hedeflerden birisi uygulanan yöntemin değişik koşullar altında verdiği sonucun bu koşullardan etkilenmemesidir</a:t>
            </a:r>
            <a:r>
              <a:rPr lang="tr-TR" sz="2800" dirty="0" smtClean="0"/>
              <a:t>.</a:t>
            </a:r>
          </a:p>
          <a:p>
            <a:endParaRPr lang="tr-TR" sz="2800" dirty="0"/>
          </a:p>
        </p:txBody>
      </p:sp>
      <p:pic>
        <p:nvPicPr>
          <p:cNvPr id="12" name="Resim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81705" y="3066249"/>
            <a:ext cx="1625600" cy="1219200"/>
          </a:xfrm>
          <a:prstGeom prst="rect">
            <a:avLst/>
          </a:prstGeom>
        </p:spPr>
      </p:pic>
      <p:pic>
        <p:nvPicPr>
          <p:cNvPr id="13" name="Resim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81705" y="4285449"/>
            <a:ext cx="1625600" cy="1219200"/>
          </a:xfrm>
          <a:prstGeom prst="rect">
            <a:avLst/>
          </a:prstGeom>
        </p:spPr>
      </p:pic>
      <p:pic>
        <p:nvPicPr>
          <p:cNvPr id="16" name="Resim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077680">
            <a:off x="9106374" y="3533285"/>
            <a:ext cx="1625600" cy="1219200"/>
          </a:xfrm>
          <a:prstGeom prst="rect">
            <a:avLst/>
          </a:prstGeom>
        </p:spPr>
      </p:pic>
      <p:pic>
        <p:nvPicPr>
          <p:cNvPr id="17" name="Resim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31043" y="3367484"/>
            <a:ext cx="898639" cy="673979"/>
          </a:xfrm>
          <a:prstGeom prst="rect">
            <a:avLst/>
          </a:prstGeom>
        </p:spPr>
      </p:pic>
      <p:sp>
        <p:nvSpPr>
          <p:cNvPr id="2" name="Dikdörtgen 1"/>
          <p:cNvSpPr/>
          <p:nvPr/>
        </p:nvSpPr>
        <p:spPr>
          <a:xfrm>
            <a:off x="7281705" y="5729967"/>
            <a:ext cx="3840603" cy="523220"/>
          </a:xfrm>
          <a:prstGeom prst="rect">
            <a:avLst/>
          </a:prstGeom>
        </p:spPr>
        <p:txBody>
          <a:bodyPr wrap="none">
            <a:spAutoFit/>
          </a:bodyPr>
          <a:lstStyle/>
          <a:p>
            <a:r>
              <a:rPr lang="tr-TR" sz="2800" dirty="0"/>
              <a:t>Aydınlık, Dönme, Boyut…</a:t>
            </a:r>
          </a:p>
        </p:txBody>
      </p:sp>
    </p:spTree>
    <p:extLst>
      <p:ext uri="{BB962C8B-B14F-4D97-AF65-F5344CB8AC3E}">
        <p14:creationId xmlns:p14="http://schemas.microsoft.com/office/powerpoint/2010/main" val="15331566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200" y="274638"/>
            <a:ext cx="82296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Doku Betimleme</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6613301" cy="3539430"/>
          </a:xfrm>
          <a:prstGeom prst="rect">
            <a:avLst/>
          </a:prstGeom>
        </p:spPr>
        <p:txBody>
          <a:bodyPr wrap="square">
            <a:spAutoFit/>
          </a:bodyPr>
          <a:lstStyle/>
          <a:p>
            <a:r>
              <a:rPr lang="tr-TR" sz="2800" b="1" dirty="0"/>
              <a:t>Doku </a:t>
            </a:r>
            <a:r>
              <a:rPr lang="tr-TR" sz="2800" b="1" dirty="0" smtClean="0"/>
              <a:t>betimleyicilerin kullanım alanları; </a:t>
            </a:r>
          </a:p>
          <a:p>
            <a:endParaRPr lang="tr-TR" sz="2800" dirty="0"/>
          </a:p>
          <a:p>
            <a:r>
              <a:rPr lang="tr-TR" sz="2800" dirty="0" smtClean="0"/>
              <a:t>Tekstil,</a:t>
            </a:r>
          </a:p>
          <a:p>
            <a:r>
              <a:rPr lang="tr-TR" sz="2800" dirty="0" smtClean="0"/>
              <a:t>Tıbbi görüntüleme,</a:t>
            </a:r>
          </a:p>
          <a:p>
            <a:r>
              <a:rPr lang="tr-TR" sz="2800" dirty="0" smtClean="0"/>
              <a:t>Uzaktan algılanmış </a:t>
            </a:r>
            <a:r>
              <a:rPr lang="tr-TR" sz="2800" dirty="0"/>
              <a:t>g</a:t>
            </a:r>
            <a:r>
              <a:rPr lang="tr-TR" sz="2800" dirty="0" smtClean="0"/>
              <a:t>örüntülerin tanınması,</a:t>
            </a:r>
          </a:p>
          <a:p>
            <a:r>
              <a:rPr lang="tr-TR" sz="2800" dirty="0" smtClean="0"/>
              <a:t>ve</a:t>
            </a:r>
          </a:p>
          <a:p>
            <a:r>
              <a:rPr lang="tr-TR" sz="2800" dirty="0" smtClean="0"/>
              <a:t>Bilgisayarla görme teknolojilerinin kullanıldığı diğer alanlar.</a:t>
            </a:r>
            <a:endParaRPr lang="tr-TR" sz="2800" dirty="0"/>
          </a:p>
        </p:txBody>
      </p:sp>
      <p:pic>
        <p:nvPicPr>
          <p:cNvPr id="2" name="Resi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11465" y="2923862"/>
            <a:ext cx="3251200" cy="3251200"/>
          </a:xfrm>
          <a:prstGeom prst="rect">
            <a:avLst/>
          </a:prstGeom>
        </p:spPr>
      </p:pic>
    </p:spTree>
    <p:extLst>
      <p:ext uri="{BB962C8B-B14F-4D97-AF65-F5344CB8AC3E}">
        <p14:creationId xmlns:p14="http://schemas.microsoft.com/office/powerpoint/2010/main" val="34642994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sz="7100" b="1" dirty="0" smtClean="0"/>
              <a:t>Bazı Klasik </a:t>
            </a:r>
            <a:r>
              <a:rPr lang="tr-TR" sz="7100" b="1" dirty="0"/>
              <a:t>D</a:t>
            </a:r>
            <a:r>
              <a:rPr lang="tr-TR" sz="7100" b="1" dirty="0" smtClean="0"/>
              <a:t>oku </a:t>
            </a:r>
            <a:r>
              <a:rPr lang="tr-TR" sz="7100" b="1" dirty="0"/>
              <a:t>B</a:t>
            </a:r>
            <a:r>
              <a:rPr lang="tr-TR" sz="7100" b="1" dirty="0" smtClean="0"/>
              <a:t>etimleme </a:t>
            </a:r>
            <a:r>
              <a:rPr lang="tr-TR" sz="7100" b="1" dirty="0"/>
              <a:t>Y</a:t>
            </a:r>
            <a:r>
              <a:rPr lang="tr-TR" sz="7100" b="1" dirty="0" smtClean="0"/>
              <a:t>öntemleri</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6961837" cy="3970318"/>
          </a:xfrm>
          <a:prstGeom prst="rect">
            <a:avLst/>
          </a:prstGeom>
        </p:spPr>
        <p:txBody>
          <a:bodyPr wrap="square">
            <a:spAutoFit/>
          </a:bodyPr>
          <a:lstStyle/>
          <a:p>
            <a:r>
              <a:rPr lang="tr-TR" sz="2800" dirty="0" smtClean="0"/>
              <a:t>GLCM (</a:t>
            </a:r>
            <a:r>
              <a:rPr lang="tr-TR" sz="2800" dirty="0" err="1" smtClean="0"/>
              <a:t>Grey</a:t>
            </a:r>
            <a:r>
              <a:rPr lang="tr-TR" sz="2800" dirty="0"/>
              <a:t>-</a:t>
            </a:r>
            <a:r>
              <a:rPr lang="tr-TR" sz="2800" dirty="0" smtClean="0"/>
              <a:t>Level </a:t>
            </a:r>
            <a:r>
              <a:rPr lang="tr-TR" sz="2800" dirty="0" err="1" smtClean="0"/>
              <a:t>Co-Occurrence</a:t>
            </a:r>
            <a:r>
              <a:rPr lang="tr-TR" sz="2800" dirty="0" smtClean="0"/>
              <a:t> </a:t>
            </a:r>
            <a:r>
              <a:rPr lang="tr-TR" sz="2800" dirty="0" err="1" smtClean="0"/>
              <a:t>Matrix</a:t>
            </a:r>
            <a:r>
              <a:rPr lang="tr-TR" sz="2800" dirty="0" smtClean="0"/>
              <a:t>)</a:t>
            </a:r>
          </a:p>
          <a:p>
            <a:r>
              <a:rPr lang="tr-TR" sz="2800" dirty="0"/>
              <a:t>Doku özelliklerini ikili piksel grupları arasındaki gri seviyesi </a:t>
            </a:r>
            <a:r>
              <a:rPr lang="tr-TR" sz="2800" dirty="0" smtClean="0"/>
              <a:t>değişimlerinin </a:t>
            </a:r>
            <a:r>
              <a:rPr lang="tr-TR" sz="2800" dirty="0"/>
              <a:t>farklı kombinasyonları ile ilişkili olarak tahmin eder</a:t>
            </a:r>
            <a:r>
              <a:rPr lang="tr-TR" sz="2800" dirty="0" smtClean="0"/>
              <a:t>.</a:t>
            </a:r>
          </a:p>
          <a:p>
            <a:endParaRPr lang="tr-TR" sz="2800" dirty="0"/>
          </a:p>
          <a:p>
            <a:r>
              <a:rPr lang="tr-TR" sz="2800" dirty="0" smtClean="0"/>
              <a:t>LBP (</a:t>
            </a:r>
            <a:r>
              <a:rPr lang="tr-TR" sz="2800" dirty="0" err="1" smtClean="0"/>
              <a:t>Local</a:t>
            </a:r>
            <a:r>
              <a:rPr lang="tr-TR" sz="2800" dirty="0" smtClean="0"/>
              <a:t> </a:t>
            </a:r>
            <a:r>
              <a:rPr lang="tr-TR" sz="2800" dirty="0" err="1" smtClean="0"/>
              <a:t>Binary</a:t>
            </a:r>
            <a:r>
              <a:rPr lang="tr-TR" sz="2800" dirty="0" smtClean="0"/>
              <a:t> </a:t>
            </a:r>
            <a:r>
              <a:rPr lang="tr-TR" sz="2800" dirty="0" err="1" smtClean="0"/>
              <a:t>Pattern</a:t>
            </a:r>
            <a:r>
              <a:rPr lang="tr-TR" sz="2800" dirty="0" smtClean="0"/>
              <a:t>)</a:t>
            </a:r>
          </a:p>
          <a:p>
            <a:r>
              <a:rPr lang="tr-TR" sz="2800" dirty="0" smtClean="0"/>
              <a:t>Merkez </a:t>
            </a:r>
            <a:r>
              <a:rPr lang="tr-TR" sz="2800" dirty="0"/>
              <a:t>ve komşu piksel değerleri arasında sıralı </a:t>
            </a:r>
            <a:r>
              <a:rPr lang="tr-TR" sz="2800" dirty="0" smtClean="0"/>
              <a:t>ikili karşılaştırmalara </a:t>
            </a:r>
            <a:r>
              <a:rPr lang="tr-TR" sz="2800" dirty="0"/>
              <a:t>dayalı, ayrımsama gücü yüksek bir </a:t>
            </a:r>
            <a:r>
              <a:rPr lang="tr-TR" sz="2800" dirty="0" smtClean="0"/>
              <a:t>doku analizi tekniğidir.</a:t>
            </a:r>
            <a:endParaRPr lang="tr-TR" sz="28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7584" y="1636680"/>
            <a:ext cx="4171950" cy="2247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21717" y="4045880"/>
            <a:ext cx="1391906" cy="1405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077860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Yöntemimizin Temel Farkı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7954266" cy="3539430"/>
          </a:xfrm>
          <a:prstGeom prst="rect">
            <a:avLst/>
          </a:prstGeom>
        </p:spPr>
        <p:txBody>
          <a:bodyPr wrap="square">
            <a:spAutoFit/>
          </a:bodyPr>
          <a:lstStyle/>
          <a:p>
            <a:r>
              <a:rPr lang="tr-TR" sz="2800" dirty="0"/>
              <a:t>Yöntemimizdeki temel </a:t>
            </a:r>
            <a:r>
              <a:rPr lang="tr-TR" sz="2800" dirty="0" smtClean="0"/>
              <a:t>fark; Doku </a:t>
            </a:r>
            <a:r>
              <a:rPr lang="tr-TR" sz="2800" dirty="0"/>
              <a:t>görüntülerine</a:t>
            </a:r>
          </a:p>
          <a:p>
            <a:r>
              <a:rPr lang="tr-TR" sz="2800" dirty="0" err="1"/>
              <a:t>biçimbilimsel</a:t>
            </a:r>
            <a:r>
              <a:rPr lang="tr-TR" sz="2800" dirty="0"/>
              <a:t> işleçler uygulayarak, özgün</a:t>
            </a:r>
          </a:p>
          <a:p>
            <a:r>
              <a:rPr lang="tr-TR" sz="2800" dirty="0"/>
              <a:t>görüntüyü temel alan yeni görüntüler elde etmektir.</a:t>
            </a:r>
          </a:p>
          <a:p>
            <a:endParaRPr lang="tr-TR" sz="2800" dirty="0"/>
          </a:p>
          <a:p>
            <a:r>
              <a:rPr lang="tr-TR" sz="2800" dirty="0"/>
              <a:t>Bu yeni görüntüler sayesinde öznitelik </a:t>
            </a:r>
            <a:r>
              <a:rPr lang="tr-TR" sz="2800" dirty="0" smtClean="0"/>
              <a:t>çıkarımında kullanmak </a:t>
            </a:r>
            <a:r>
              <a:rPr lang="tr-TR" sz="2800" dirty="0"/>
              <a:t>üzere </a:t>
            </a:r>
            <a:r>
              <a:rPr lang="tr-TR" sz="2800" dirty="0" smtClean="0"/>
              <a:t>özgün görüntüden </a:t>
            </a:r>
            <a:r>
              <a:rPr lang="tr-TR" sz="2800" dirty="0"/>
              <a:t>elde </a:t>
            </a:r>
            <a:r>
              <a:rPr lang="tr-TR" sz="2800" dirty="0" smtClean="0"/>
              <a:t>edilecek veriye </a:t>
            </a:r>
            <a:r>
              <a:rPr lang="tr-TR" sz="2800" dirty="0"/>
              <a:t>kıyasla çok daha fazla veri elde edilebilmektedir.</a:t>
            </a:r>
          </a:p>
        </p:txBody>
      </p:sp>
    </p:spTree>
    <p:extLst>
      <p:ext uri="{BB962C8B-B14F-4D97-AF65-F5344CB8AC3E}">
        <p14:creationId xmlns:p14="http://schemas.microsoft.com/office/powerpoint/2010/main" val="1665349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7954266" cy="2677656"/>
          </a:xfrm>
          <a:prstGeom prst="rect">
            <a:avLst/>
          </a:prstGeom>
        </p:spPr>
        <p:txBody>
          <a:bodyPr wrap="square">
            <a:spAutoFit/>
          </a:bodyPr>
          <a:lstStyle/>
          <a:p>
            <a:r>
              <a:rPr lang="tr-TR" sz="2800" dirty="0"/>
              <a:t>Yöntemimizde her görüntüye </a:t>
            </a:r>
            <a:r>
              <a:rPr lang="tr-TR" sz="2800" dirty="0" err="1"/>
              <a:t>biçimbilimsel</a:t>
            </a:r>
            <a:r>
              <a:rPr lang="tr-TR" sz="2800" dirty="0"/>
              <a:t> </a:t>
            </a:r>
            <a:r>
              <a:rPr lang="tr-TR" sz="2800" b="1" dirty="0"/>
              <a:t>açılım</a:t>
            </a:r>
            <a:r>
              <a:rPr lang="tr-TR" sz="2800" dirty="0"/>
              <a:t> ve </a:t>
            </a:r>
            <a:r>
              <a:rPr lang="tr-TR" sz="2800" b="1" dirty="0"/>
              <a:t>kapanım</a:t>
            </a:r>
            <a:r>
              <a:rPr lang="tr-TR" sz="2800" dirty="0"/>
              <a:t> işlemleri uyguluyoruz. </a:t>
            </a:r>
            <a:endParaRPr lang="tr-TR" sz="2800" dirty="0" smtClean="0"/>
          </a:p>
          <a:p>
            <a:endParaRPr lang="tr-TR" sz="2800" dirty="0"/>
          </a:p>
          <a:p>
            <a:r>
              <a:rPr lang="tr-TR" sz="2800" dirty="0" smtClean="0"/>
              <a:t>Bu </a:t>
            </a:r>
            <a:r>
              <a:rPr lang="tr-TR" sz="2800" dirty="0"/>
              <a:t>işlemler yapıcı öğe diye tabir edilen bir </a:t>
            </a:r>
            <a:r>
              <a:rPr lang="tr-TR" sz="2800" dirty="0" smtClean="0"/>
              <a:t>ızgaranın(maske veya çekirdek) </a:t>
            </a:r>
            <a:r>
              <a:rPr lang="tr-TR" sz="2800" dirty="0"/>
              <a:t>görüntünün pikselleri üzerinde sırayla gezdirilmesiyle gerçekleştirilir.</a:t>
            </a: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14457" y="3963413"/>
            <a:ext cx="2251070" cy="2234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24760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7954266" cy="3108543"/>
          </a:xfrm>
          <a:prstGeom prst="rect">
            <a:avLst/>
          </a:prstGeom>
        </p:spPr>
        <p:txBody>
          <a:bodyPr wrap="square">
            <a:spAutoFit/>
          </a:bodyPr>
          <a:lstStyle/>
          <a:p>
            <a:r>
              <a:rPr lang="tr-TR" sz="2800" b="1" dirty="0"/>
              <a:t>Açılım </a:t>
            </a:r>
            <a:r>
              <a:rPr lang="tr-TR" sz="2800" b="1" dirty="0" smtClean="0"/>
              <a:t>İşlemi</a:t>
            </a:r>
          </a:p>
          <a:p>
            <a:endParaRPr lang="tr-TR" sz="2800" dirty="0"/>
          </a:p>
          <a:p>
            <a:r>
              <a:rPr lang="tr-TR" sz="2800" dirty="0" smtClean="0"/>
              <a:t>Önce aşınım, sonra genleşme</a:t>
            </a:r>
          </a:p>
          <a:p>
            <a:endParaRPr lang="tr-TR" sz="2800" dirty="0"/>
          </a:p>
          <a:p>
            <a:r>
              <a:rPr lang="tr-TR" sz="2800" dirty="0" smtClean="0"/>
              <a:t>A </a:t>
            </a:r>
            <a:r>
              <a:rPr lang="tr-TR" sz="2800" dirty="0"/>
              <a:t>görüntüsünün B yapıcı öğesi ile açılımı; </a:t>
            </a:r>
          </a:p>
          <a:p>
            <a:r>
              <a:rPr lang="tr-TR" sz="2800" dirty="0" smtClean="0"/>
              <a:t>A</a:t>
            </a:r>
            <a:r>
              <a:rPr lang="tr-TR" sz="2800" dirty="0"/>
              <a:t>∘B=(A⊖B)⊕B</a:t>
            </a:r>
          </a:p>
          <a:p>
            <a:endParaRPr lang="tr-TR" sz="28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9651" y="4322101"/>
            <a:ext cx="5095875" cy="197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18550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7954266" cy="3108543"/>
          </a:xfrm>
          <a:prstGeom prst="rect">
            <a:avLst/>
          </a:prstGeom>
        </p:spPr>
        <p:txBody>
          <a:bodyPr wrap="square">
            <a:spAutoFit/>
          </a:bodyPr>
          <a:lstStyle/>
          <a:p>
            <a:r>
              <a:rPr lang="tr-TR" sz="2800" b="1" dirty="0" smtClean="0"/>
              <a:t>Kapanım İşlemi</a:t>
            </a:r>
          </a:p>
          <a:p>
            <a:endParaRPr lang="tr-TR" sz="2800" dirty="0"/>
          </a:p>
          <a:p>
            <a:r>
              <a:rPr lang="tr-TR" sz="2800" dirty="0" smtClean="0"/>
              <a:t>Önce genleşme, sonra aşınım</a:t>
            </a:r>
          </a:p>
          <a:p>
            <a:endParaRPr lang="tr-TR" sz="2800" dirty="0"/>
          </a:p>
          <a:p>
            <a:r>
              <a:rPr lang="tr-TR" sz="2800" dirty="0" smtClean="0"/>
              <a:t>A </a:t>
            </a:r>
            <a:r>
              <a:rPr lang="tr-TR" sz="2800" dirty="0"/>
              <a:t>görüntüsünün B yapıcı öğesi ile </a:t>
            </a:r>
            <a:r>
              <a:rPr lang="tr-TR" sz="2800" dirty="0" smtClean="0"/>
              <a:t>kapanımı; </a:t>
            </a:r>
            <a:endParaRPr lang="tr-TR" sz="2800" dirty="0"/>
          </a:p>
          <a:p>
            <a:r>
              <a:rPr lang="tr-TR" sz="2800" dirty="0"/>
              <a:t>A∙B=(A⊕B)⊖B</a:t>
            </a:r>
          </a:p>
          <a:p>
            <a:endParaRPr lang="tr-TR" sz="28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701" y="4085353"/>
            <a:ext cx="5076825" cy="217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447929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7954266" cy="3108543"/>
          </a:xfrm>
          <a:prstGeom prst="rect">
            <a:avLst/>
          </a:prstGeom>
        </p:spPr>
        <p:txBody>
          <a:bodyPr wrap="square">
            <a:spAutoFit/>
          </a:bodyPr>
          <a:lstStyle/>
          <a:p>
            <a:r>
              <a:rPr lang="tr-TR" sz="2800" b="1" dirty="0" smtClean="0"/>
              <a:t>Genleşme İşlemi</a:t>
            </a:r>
          </a:p>
          <a:p>
            <a:endParaRPr lang="tr-TR" sz="2800" dirty="0"/>
          </a:p>
          <a:p>
            <a:r>
              <a:rPr lang="tr-TR" sz="2800" dirty="0"/>
              <a:t>A görüntüsündeki her piksele sırayla katlama yöntemiyle B maskesi uygulanır. A görüntüsündeki her piksel maskenin merkezinde kalacak şekilde, ilgili piksele maskedeki en </a:t>
            </a:r>
            <a:r>
              <a:rPr lang="tr-TR" sz="2800" b="1" dirty="0"/>
              <a:t>büyük</a:t>
            </a:r>
            <a:r>
              <a:rPr lang="tr-TR" sz="2800" dirty="0"/>
              <a:t> değer atanır.</a:t>
            </a:r>
          </a:p>
          <a:p>
            <a:endParaRPr lang="tr-TR" sz="28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0126" y="4207801"/>
            <a:ext cx="5105400" cy="2085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88020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7954266" cy="3108543"/>
          </a:xfrm>
          <a:prstGeom prst="rect">
            <a:avLst/>
          </a:prstGeom>
        </p:spPr>
        <p:txBody>
          <a:bodyPr wrap="square">
            <a:spAutoFit/>
          </a:bodyPr>
          <a:lstStyle/>
          <a:p>
            <a:r>
              <a:rPr lang="tr-TR" sz="2800" b="1" dirty="0" smtClean="0"/>
              <a:t>Aşınım İşlemi</a:t>
            </a:r>
          </a:p>
          <a:p>
            <a:endParaRPr lang="tr-TR" sz="2800" dirty="0"/>
          </a:p>
          <a:p>
            <a:r>
              <a:rPr lang="tr-TR" sz="2800" dirty="0"/>
              <a:t>A görüntüsündeki her piksele sırayla katlama yöntemiyle B maskesi uygulanır. A görüntüsündeki her piksel maskenin merkezinde kalacak şekilde, ilgili piksele maskedeki en </a:t>
            </a:r>
            <a:r>
              <a:rPr lang="tr-TR" sz="2800" b="1" dirty="0" smtClean="0"/>
              <a:t>küçük</a:t>
            </a:r>
            <a:r>
              <a:rPr lang="tr-TR" sz="2800" dirty="0" smtClean="0"/>
              <a:t> değer </a:t>
            </a:r>
            <a:r>
              <a:rPr lang="tr-TR" sz="2800" dirty="0"/>
              <a:t>atanır.</a:t>
            </a:r>
          </a:p>
          <a:p>
            <a:endParaRPr lang="tr-TR" sz="28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2027" y="4150651"/>
            <a:ext cx="5143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07820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7954266" cy="2677656"/>
          </a:xfrm>
          <a:prstGeom prst="rect">
            <a:avLst/>
          </a:prstGeom>
        </p:spPr>
        <p:txBody>
          <a:bodyPr wrap="square">
            <a:spAutoFit/>
          </a:bodyPr>
          <a:lstStyle/>
          <a:p>
            <a:r>
              <a:rPr lang="tr-TR" sz="2800" dirty="0"/>
              <a:t>Kullandığımız her görüntüye 1’den 10’a kadar değişen yarıçaplardaki halka biçimindeki yapıcı öğe ile 10 defa açılım, 10 defa kapanım uygulandı. Orijinal görüntü ile beraber her görüntüden 21’er tane görüntü elde edilmiş oldu.</a:t>
            </a:r>
          </a:p>
          <a:p>
            <a:endParaRPr lang="tr-TR" sz="2800"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1126" y="4193635"/>
            <a:ext cx="4874401" cy="162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Metin kutusu 11"/>
          <p:cNvSpPr txBox="1"/>
          <p:nvPr/>
        </p:nvSpPr>
        <p:spPr>
          <a:xfrm>
            <a:off x="7194354" y="5868398"/>
            <a:ext cx="809837" cy="369332"/>
          </a:xfrm>
          <a:prstGeom prst="rect">
            <a:avLst/>
          </a:prstGeom>
          <a:noFill/>
        </p:spPr>
        <p:txBody>
          <a:bodyPr wrap="none" rtlCol="0">
            <a:spAutoFit/>
          </a:bodyPr>
          <a:lstStyle/>
          <a:p>
            <a:r>
              <a:rPr lang="tr-TR" dirty="0" err="1" smtClean="0"/>
              <a:t>Orjinal</a:t>
            </a:r>
            <a:endParaRPr lang="tr-TR" dirty="0"/>
          </a:p>
        </p:txBody>
      </p:sp>
      <p:sp>
        <p:nvSpPr>
          <p:cNvPr id="13" name="Metin kutusu 12"/>
          <p:cNvSpPr txBox="1"/>
          <p:nvPr/>
        </p:nvSpPr>
        <p:spPr>
          <a:xfrm>
            <a:off x="8796279" y="5868398"/>
            <a:ext cx="758541" cy="369332"/>
          </a:xfrm>
          <a:prstGeom prst="rect">
            <a:avLst/>
          </a:prstGeom>
          <a:noFill/>
        </p:spPr>
        <p:txBody>
          <a:bodyPr wrap="none" rtlCol="0">
            <a:spAutoFit/>
          </a:bodyPr>
          <a:lstStyle/>
          <a:p>
            <a:r>
              <a:rPr lang="tr-TR" dirty="0" smtClean="0"/>
              <a:t>Açılım</a:t>
            </a:r>
            <a:endParaRPr lang="tr-TR" dirty="0"/>
          </a:p>
        </p:txBody>
      </p:sp>
      <p:sp>
        <p:nvSpPr>
          <p:cNvPr id="16" name="Metin kutusu 15"/>
          <p:cNvSpPr txBox="1"/>
          <p:nvPr/>
        </p:nvSpPr>
        <p:spPr>
          <a:xfrm>
            <a:off x="10380455" y="5868398"/>
            <a:ext cx="1003160" cy="369332"/>
          </a:xfrm>
          <a:prstGeom prst="rect">
            <a:avLst/>
          </a:prstGeom>
          <a:noFill/>
        </p:spPr>
        <p:txBody>
          <a:bodyPr wrap="none" rtlCol="0">
            <a:spAutoFit/>
          </a:bodyPr>
          <a:lstStyle/>
          <a:p>
            <a:r>
              <a:rPr lang="tr-TR" dirty="0" smtClean="0"/>
              <a:t>Kapanım</a:t>
            </a:r>
            <a:endParaRPr lang="tr-TR" dirty="0"/>
          </a:p>
        </p:txBody>
      </p:sp>
    </p:spTree>
    <p:extLst>
      <p:ext uri="{BB962C8B-B14F-4D97-AF65-F5344CB8AC3E}">
        <p14:creationId xmlns:p14="http://schemas.microsoft.com/office/powerpoint/2010/main" val="14752754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9021652" cy="4401205"/>
          </a:xfrm>
          <a:prstGeom prst="rect">
            <a:avLst/>
          </a:prstGeom>
        </p:spPr>
        <p:txBody>
          <a:bodyPr wrap="square">
            <a:spAutoFit/>
          </a:bodyPr>
          <a:lstStyle/>
          <a:p>
            <a:r>
              <a:rPr lang="tr-TR" sz="2800" dirty="0"/>
              <a:t>Açılım ve kapanımlar sonrası elde edilen bu 21 görüntünün her birinin aynı </a:t>
            </a:r>
            <a:r>
              <a:rPr lang="tr-TR" sz="2800" dirty="0" err="1"/>
              <a:t>x,y</a:t>
            </a:r>
            <a:r>
              <a:rPr lang="tr-TR" sz="2800" dirty="0"/>
              <a:t> koordinatına denk gelen piksel değeri ile 21 uzunluğunda bir vektör oluşturuluyor</a:t>
            </a:r>
            <a:r>
              <a:rPr lang="tr-TR" sz="2800" dirty="0" smtClean="0"/>
              <a:t>.</a:t>
            </a:r>
          </a:p>
          <a:p>
            <a:endParaRPr lang="tr-TR" sz="2800" dirty="0"/>
          </a:p>
          <a:p>
            <a:r>
              <a:rPr lang="tr-TR" sz="2800" dirty="0"/>
              <a:t>Görüntünün bir piksel değerinden alınabilecek 0-255 arasında değişen bir gri ton değeri yerine, özgün görüntünün </a:t>
            </a:r>
            <a:r>
              <a:rPr lang="tr-TR" sz="2800" dirty="0" err="1"/>
              <a:t>biçimbilimsel</a:t>
            </a:r>
            <a:r>
              <a:rPr lang="tr-TR" sz="2800" dirty="0"/>
              <a:t> yöntemlerle işlenmiş örneklerinden elde edilecek 21 farklı gri ton değerine sahip </a:t>
            </a:r>
            <a:r>
              <a:rPr lang="tr-TR" sz="2800" dirty="0" smtClean="0"/>
              <a:t>oluyoruz.</a:t>
            </a:r>
            <a:endParaRPr lang="tr-TR" sz="2800" dirty="0"/>
          </a:p>
          <a:p>
            <a:endParaRPr lang="tr-TR" sz="2800" dirty="0"/>
          </a:p>
          <a:p>
            <a:endParaRPr lang="tr-TR" sz="2800" dirty="0"/>
          </a:p>
        </p:txBody>
      </p:sp>
    </p:spTree>
    <p:extLst>
      <p:ext uri="{BB962C8B-B14F-4D97-AF65-F5344CB8AC3E}">
        <p14:creationId xmlns:p14="http://schemas.microsoft.com/office/powerpoint/2010/main" val="15231599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9021652" cy="4832092"/>
          </a:xfrm>
          <a:prstGeom prst="rect">
            <a:avLst/>
          </a:prstGeom>
        </p:spPr>
        <p:txBody>
          <a:bodyPr wrap="square">
            <a:spAutoFit/>
          </a:bodyPr>
          <a:lstStyle/>
          <a:p>
            <a:r>
              <a:rPr lang="tr-TR" sz="2800" dirty="0"/>
              <a:t>Her orijinal görüntü </a:t>
            </a:r>
            <a:r>
              <a:rPr lang="tr-TR" sz="2800" smtClean="0"/>
              <a:t>üç </a:t>
            </a:r>
            <a:r>
              <a:rPr lang="tr-TR" sz="2800" smtClean="0"/>
              <a:t>yönde </a:t>
            </a:r>
            <a:r>
              <a:rPr lang="tr-TR" sz="2800" dirty="0"/>
              <a:t>olmak üzere; </a:t>
            </a:r>
            <a:endParaRPr lang="tr-TR" sz="2800" dirty="0" smtClean="0"/>
          </a:p>
          <a:p>
            <a:endParaRPr lang="tr-TR" sz="2800" dirty="0"/>
          </a:p>
          <a:p>
            <a:r>
              <a:rPr lang="tr-TR" sz="2800" dirty="0"/>
              <a:t>(0,0) noktasından başlayarak sırayla her pikselinden 1, 3, 5, 7 ve 9 piksel uzaklıklardaki piksellere karşılık gelen vektörler arası Öklid mesafesi hesaplanır. </a:t>
            </a:r>
            <a:endParaRPr lang="tr-TR" sz="2800" dirty="0" smtClean="0"/>
          </a:p>
          <a:p>
            <a:endParaRPr lang="tr-TR" sz="2800" dirty="0" smtClean="0"/>
          </a:p>
          <a:p>
            <a:r>
              <a:rPr lang="tr-TR" sz="2800" dirty="0" smtClean="0"/>
              <a:t>Bu </a:t>
            </a:r>
            <a:r>
              <a:rPr lang="tr-TR" sz="2800" dirty="0"/>
              <a:t>mesafe belirlediğimiz benzerlik eşiği olan 60’dan küçükse piksellerin benzediği kabul edilir. Piksellerin benziyor olmaları, doku görüntüsünün özelliği olan birbiriyle benzeşen tekrarlamaların varlığına işaret etmektedir.</a:t>
            </a:r>
          </a:p>
          <a:p>
            <a:endParaRPr lang="tr-TR" sz="2800" dirty="0"/>
          </a:p>
        </p:txBody>
      </p:sp>
      <p:pic>
        <p:nvPicPr>
          <p:cNvPr id="11" name="Resim 10"/>
          <p:cNvPicPr/>
          <p:nvPr/>
        </p:nvPicPr>
        <p:blipFill>
          <a:blip r:embed="rId3">
            <a:extLst>
              <a:ext uri="{28A0092B-C50C-407E-A947-70E740481C1C}">
                <a14:useLocalDpi xmlns:a14="http://schemas.microsoft.com/office/drawing/2010/main" val="0"/>
              </a:ext>
            </a:extLst>
          </a:blip>
          <a:srcRect/>
          <a:stretch>
            <a:fillRect/>
          </a:stretch>
        </p:blipFill>
        <p:spPr bwMode="auto">
          <a:xfrm>
            <a:off x="10590569" y="2168856"/>
            <a:ext cx="1036320" cy="926465"/>
          </a:xfrm>
          <a:prstGeom prst="rect">
            <a:avLst/>
          </a:prstGeom>
          <a:noFill/>
        </p:spPr>
      </p:pic>
      <p:pic>
        <p:nvPicPr>
          <p:cNvPr id="12" name="Resim 11"/>
          <p:cNvPicPr/>
          <p:nvPr/>
        </p:nvPicPr>
        <p:blipFill>
          <a:blip r:embed="rId4">
            <a:extLst>
              <a:ext uri="{28A0092B-C50C-407E-A947-70E740481C1C}">
                <a14:useLocalDpi xmlns:a14="http://schemas.microsoft.com/office/drawing/2010/main" val="0"/>
              </a:ext>
            </a:extLst>
          </a:blip>
          <a:srcRect/>
          <a:stretch>
            <a:fillRect/>
          </a:stretch>
        </p:blipFill>
        <p:spPr bwMode="auto">
          <a:xfrm>
            <a:off x="10629207" y="3590330"/>
            <a:ext cx="1036320" cy="926465"/>
          </a:xfrm>
          <a:prstGeom prst="rect">
            <a:avLst/>
          </a:prstGeom>
          <a:noFill/>
        </p:spPr>
      </p:pic>
      <p:pic>
        <p:nvPicPr>
          <p:cNvPr id="13" name="Resim 12"/>
          <p:cNvPicPr/>
          <p:nvPr/>
        </p:nvPicPr>
        <p:blipFill>
          <a:blip r:embed="rId5">
            <a:extLst>
              <a:ext uri="{28A0092B-C50C-407E-A947-70E740481C1C}">
                <a14:useLocalDpi xmlns:a14="http://schemas.microsoft.com/office/drawing/2010/main" val="0"/>
              </a:ext>
            </a:extLst>
          </a:blip>
          <a:srcRect/>
          <a:stretch>
            <a:fillRect/>
          </a:stretch>
        </p:blipFill>
        <p:spPr bwMode="auto">
          <a:xfrm>
            <a:off x="10642917" y="4996625"/>
            <a:ext cx="1036320" cy="926465"/>
          </a:xfrm>
          <a:prstGeom prst="rect">
            <a:avLst/>
          </a:prstGeom>
          <a:noFill/>
        </p:spPr>
      </p:pic>
      <p:sp>
        <p:nvSpPr>
          <p:cNvPr id="16" name="Metin kutusu 15"/>
          <p:cNvSpPr txBox="1"/>
          <p:nvPr/>
        </p:nvSpPr>
        <p:spPr>
          <a:xfrm>
            <a:off x="10771296" y="3070826"/>
            <a:ext cx="674865" cy="369332"/>
          </a:xfrm>
          <a:prstGeom prst="rect">
            <a:avLst/>
          </a:prstGeom>
          <a:noFill/>
        </p:spPr>
        <p:txBody>
          <a:bodyPr wrap="none" rtlCol="0">
            <a:spAutoFit/>
          </a:bodyPr>
          <a:lstStyle/>
          <a:p>
            <a:r>
              <a:rPr lang="tr-TR" dirty="0" smtClean="0"/>
              <a:t>Yatay</a:t>
            </a:r>
            <a:endParaRPr lang="tr-TR" dirty="0"/>
          </a:p>
        </p:txBody>
      </p:sp>
      <p:sp>
        <p:nvSpPr>
          <p:cNvPr id="17" name="Metin kutusu 16"/>
          <p:cNvSpPr txBox="1"/>
          <p:nvPr/>
        </p:nvSpPr>
        <p:spPr>
          <a:xfrm>
            <a:off x="10768833" y="4516795"/>
            <a:ext cx="757067" cy="369332"/>
          </a:xfrm>
          <a:prstGeom prst="rect">
            <a:avLst/>
          </a:prstGeom>
          <a:noFill/>
        </p:spPr>
        <p:txBody>
          <a:bodyPr wrap="none" rtlCol="0">
            <a:spAutoFit/>
          </a:bodyPr>
          <a:lstStyle/>
          <a:p>
            <a:r>
              <a:rPr lang="tr-TR" dirty="0" smtClean="0"/>
              <a:t>Düşey</a:t>
            </a:r>
            <a:endParaRPr lang="tr-TR" dirty="0"/>
          </a:p>
        </p:txBody>
      </p:sp>
      <p:sp>
        <p:nvSpPr>
          <p:cNvPr id="18" name="Metin kutusu 17"/>
          <p:cNvSpPr txBox="1"/>
          <p:nvPr/>
        </p:nvSpPr>
        <p:spPr>
          <a:xfrm>
            <a:off x="10608008" y="5897708"/>
            <a:ext cx="1106137" cy="369332"/>
          </a:xfrm>
          <a:prstGeom prst="rect">
            <a:avLst/>
          </a:prstGeom>
          <a:noFill/>
        </p:spPr>
        <p:txBody>
          <a:bodyPr wrap="none" rtlCol="0">
            <a:spAutoFit/>
          </a:bodyPr>
          <a:lstStyle/>
          <a:p>
            <a:r>
              <a:rPr lang="tr-TR" dirty="0" smtClean="0"/>
              <a:t>Diyagonal</a:t>
            </a:r>
            <a:endParaRPr lang="tr-TR" dirty="0"/>
          </a:p>
        </p:txBody>
      </p:sp>
    </p:spTree>
    <p:extLst>
      <p:ext uri="{BB962C8B-B14F-4D97-AF65-F5344CB8AC3E}">
        <p14:creationId xmlns:p14="http://schemas.microsoft.com/office/powerpoint/2010/main" val="37299102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9021652" cy="3970318"/>
          </a:xfrm>
          <a:prstGeom prst="rect">
            <a:avLst/>
          </a:prstGeom>
        </p:spPr>
        <p:txBody>
          <a:bodyPr wrap="square">
            <a:spAutoFit/>
          </a:bodyPr>
          <a:lstStyle/>
          <a:p>
            <a:r>
              <a:rPr lang="tr-TR" sz="2800" dirty="0"/>
              <a:t>Her benzeme durumu için; </a:t>
            </a:r>
          </a:p>
          <a:p>
            <a:r>
              <a:rPr lang="tr-TR" sz="2800" dirty="0"/>
              <a:t>3 yön ve 5 farklı piksel uzaklığı için oluşturulmuş matriste ilgili alan 1 puan eklenir. </a:t>
            </a:r>
            <a:endParaRPr lang="tr-TR" sz="2800" dirty="0" smtClean="0"/>
          </a:p>
          <a:p>
            <a:endParaRPr lang="tr-TR" sz="2800" dirty="0"/>
          </a:p>
          <a:p>
            <a:endParaRPr lang="tr-TR" sz="2800" dirty="0" smtClean="0"/>
          </a:p>
          <a:p>
            <a:r>
              <a:rPr lang="tr-TR" sz="1400" i="1" dirty="0" smtClean="0"/>
              <a:t>Eğitim kümesindeki birinci görüntünün benzerlik matrisi.</a:t>
            </a:r>
          </a:p>
          <a:p>
            <a:endParaRPr lang="tr-TR" sz="2800" dirty="0" smtClean="0"/>
          </a:p>
          <a:p>
            <a:endParaRPr lang="tr-TR" sz="2800" dirty="0" smtClean="0"/>
          </a:p>
          <a:p>
            <a:endParaRPr lang="tr-TR" sz="2800" dirty="0" smtClean="0"/>
          </a:p>
          <a:p>
            <a:r>
              <a:rPr lang="tr-TR" sz="1400" i="1" dirty="0"/>
              <a:t>Eğitim kümesindeki birinci görüntünün benzerlik matrisinin </a:t>
            </a:r>
            <a:r>
              <a:rPr lang="tr-TR" sz="1400" i="1" dirty="0" err="1"/>
              <a:t>normalize</a:t>
            </a:r>
            <a:r>
              <a:rPr lang="tr-TR" sz="1400" i="1" dirty="0"/>
              <a:t> edilmiş değerleri</a:t>
            </a:r>
            <a:r>
              <a:rPr lang="tr-TR" sz="1400" i="1" dirty="0" smtClean="0"/>
              <a:t>.</a:t>
            </a:r>
            <a:endParaRPr lang="tr-TR" sz="1400" i="1" dirty="0"/>
          </a:p>
        </p:txBody>
      </p:sp>
      <p:graphicFrame>
        <p:nvGraphicFramePr>
          <p:cNvPr id="2" name="Tablo 1"/>
          <p:cNvGraphicFramePr>
            <a:graphicFrameLocks noGrp="1"/>
          </p:cNvGraphicFramePr>
          <p:nvPr>
            <p:extLst>
              <p:ext uri="{D42A27DB-BD31-4B8C-83A1-F6EECF244321}">
                <p14:modId xmlns:p14="http://schemas.microsoft.com/office/powerpoint/2010/main" val="81677622"/>
              </p:ext>
            </p:extLst>
          </p:nvPr>
        </p:nvGraphicFramePr>
        <p:xfrm>
          <a:off x="540327" y="3088126"/>
          <a:ext cx="5849620" cy="771144"/>
        </p:xfrm>
        <a:graphic>
          <a:graphicData uri="http://schemas.openxmlformats.org/drawingml/2006/table">
            <a:tbl>
              <a:tblPr firstRow="1" firstCol="1" bandRow="1">
                <a:tableStyleId>{5C22544A-7EE6-4342-B048-85BDC9FD1C3A}</a:tableStyleId>
              </a:tblPr>
              <a:tblGrid>
                <a:gridCol w="974725"/>
                <a:gridCol w="974725"/>
                <a:gridCol w="974725"/>
                <a:gridCol w="974725"/>
                <a:gridCol w="975360"/>
                <a:gridCol w="975360"/>
              </a:tblGrid>
              <a:tr h="0">
                <a:tc>
                  <a:txBody>
                    <a:bodyPr/>
                    <a:lstStyle/>
                    <a:p>
                      <a:pPr algn="just">
                        <a:lnSpc>
                          <a:spcPct val="115000"/>
                        </a:lnSpc>
                        <a:spcAft>
                          <a:spcPts val="0"/>
                        </a:spcAft>
                      </a:pPr>
                      <a:r>
                        <a:rPr lang="tr-TR" sz="1100" dirty="0">
                          <a:effectLst/>
                        </a:rPr>
                        <a:t> </a:t>
                      </a:r>
                      <a:endParaRPr lang="tr-TR" sz="1100" dirty="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1.Uzaklık(1px)</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2.Uzaklık(3px)</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3.Uzaklık(5px)</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4.Uzaklık(7px)</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5.Uzaklık(9px)</a:t>
                      </a:r>
                      <a:endParaRPr lang="tr-TR" sz="1100">
                        <a:effectLst/>
                        <a:latin typeface="Calibri"/>
                        <a:ea typeface="Calibri"/>
                        <a:cs typeface="Times New Roman"/>
                      </a:endParaRPr>
                    </a:p>
                  </a:txBody>
                  <a:tcPr marL="68580" marR="68580" marT="0" marB="0"/>
                </a:tc>
              </a:tr>
              <a:tr h="0">
                <a:tc>
                  <a:txBody>
                    <a:bodyPr/>
                    <a:lstStyle/>
                    <a:p>
                      <a:pPr algn="just">
                        <a:lnSpc>
                          <a:spcPct val="115000"/>
                        </a:lnSpc>
                        <a:spcAft>
                          <a:spcPts val="0"/>
                        </a:spcAft>
                      </a:pPr>
                      <a:r>
                        <a:rPr lang="tr-TR" sz="1100">
                          <a:effectLst/>
                        </a:rPr>
                        <a:t>Yatay</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10085</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3890</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2009</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1320</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962</a:t>
                      </a:r>
                      <a:endParaRPr lang="tr-TR" sz="1100">
                        <a:effectLst/>
                        <a:latin typeface="Calibri"/>
                        <a:ea typeface="Calibri"/>
                        <a:cs typeface="Times New Roman"/>
                      </a:endParaRPr>
                    </a:p>
                  </a:txBody>
                  <a:tcPr marL="68580" marR="68580" marT="0" marB="0"/>
                </a:tc>
              </a:tr>
              <a:tr h="0">
                <a:tc>
                  <a:txBody>
                    <a:bodyPr/>
                    <a:lstStyle/>
                    <a:p>
                      <a:pPr algn="just">
                        <a:lnSpc>
                          <a:spcPct val="115000"/>
                        </a:lnSpc>
                        <a:spcAft>
                          <a:spcPts val="0"/>
                        </a:spcAft>
                      </a:pPr>
                      <a:r>
                        <a:rPr lang="tr-TR" sz="1100">
                          <a:effectLst/>
                        </a:rPr>
                        <a:t>Düşey</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8351</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3220</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1830</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1163</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820</a:t>
                      </a:r>
                      <a:endParaRPr lang="tr-TR" sz="1100">
                        <a:effectLst/>
                        <a:latin typeface="Calibri"/>
                        <a:ea typeface="Calibri"/>
                        <a:cs typeface="Times New Roman"/>
                      </a:endParaRPr>
                    </a:p>
                  </a:txBody>
                  <a:tcPr marL="68580" marR="68580" marT="0" marB="0"/>
                </a:tc>
              </a:tr>
              <a:tr h="0">
                <a:tc>
                  <a:txBody>
                    <a:bodyPr/>
                    <a:lstStyle/>
                    <a:p>
                      <a:pPr algn="just">
                        <a:lnSpc>
                          <a:spcPct val="115000"/>
                        </a:lnSpc>
                        <a:spcAft>
                          <a:spcPts val="0"/>
                        </a:spcAft>
                      </a:pPr>
                      <a:r>
                        <a:rPr lang="tr-TR" sz="1100">
                          <a:effectLst/>
                        </a:rPr>
                        <a:t>Diyagonal</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7495</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2131</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1248</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821</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dirty="0">
                          <a:effectLst/>
                        </a:rPr>
                        <a:t>684</a:t>
                      </a:r>
                      <a:endParaRPr lang="tr-TR" sz="1100" dirty="0">
                        <a:effectLst/>
                        <a:latin typeface="Calibri"/>
                        <a:ea typeface="Calibri"/>
                        <a:cs typeface="Times New Roman"/>
                      </a:endParaRPr>
                    </a:p>
                  </a:txBody>
                  <a:tcPr marL="68580" marR="68580" marT="0" marB="0"/>
                </a:tc>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2303479"/>
              </p:ext>
            </p:extLst>
          </p:nvPr>
        </p:nvGraphicFramePr>
        <p:xfrm>
          <a:off x="540327" y="4543001"/>
          <a:ext cx="5849620" cy="771144"/>
        </p:xfrm>
        <a:graphic>
          <a:graphicData uri="http://schemas.openxmlformats.org/drawingml/2006/table">
            <a:tbl>
              <a:tblPr firstRow="1" firstCol="1" bandRow="1">
                <a:tableStyleId>{5C22544A-7EE6-4342-B048-85BDC9FD1C3A}</a:tableStyleId>
              </a:tblPr>
              <a:tblGrid>
                <a:gridCol w="974725"/>
                <a:gridCol w="974725"/>
                <a:gridCol w="974725"/>
                <a:gridCol w="974725"/>
                <a:gridCol w="975360"/>
                <a:gridCol w="975360"/>
              </a:tblGrid>
              <a:tr h="0">
                <a:tc>
                  <a:txBody>
                    <a:bodyPr/>
                    <a:lstStyle/>
                    <a:p>
                      <a:pPr algn="just">
                        <a:lnSpc>
                          <a:spcPct val="115000"/>
                        </a:lnSpc>
                        <a:spcAft>
                          <a:spcPts val="0"/>
                        </a:spcAft>
                      </a:pPr>
                      <a:r>
                        <a:rPr lang="tr-TR" sz="1100" dirty="0">
                          <a:effectLst/>
                        </a:rPr>
                        <a:t> </a:t>
                      </a:r>
                      <a:endParaRPr lang="tr-TR" sz="1100" dirty="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1.Uzaklık(1px)</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2.Uzaklık(3px)</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3.Uzaklık(5px)</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4.Uzaklık(7px)</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5.Uzaklık(9px)</a:t>
                      </a:r>
                      <a:endParaRPr lang="tr-TR" sz="1100">
                        <a:effectLst/>
                        <a:latin typeface="Calibri"/>
                        <a:ea typeface="Calibri"/>
                        <a:cs typeface="Times New Roman"/>
                      </a:endParaRPr>
                    </a:p>
                  </a:txBody>
                  <a:tcPr marL="68580" marR="68580" marT="0" marB="0"/>
                </a:tc>
              </a:tr>
              <a:tr h="0">
                <a:tc>
                  <a:txBody>
                    <a:bodyPr/>
                    <a:lstStyle/>
                    <a:p>
                      <a:pPr algn="just">
                        <a:lnSpc>
                          <a:spcPct val="115000"/>
                        </a:lnSpc>
                        <a:spcAft>
                          <a:spcPts val="0"/>
                        </a:spcAft>
                      </a:pPr>
                      <a:r>
                        <a:rPr lang="tr-TR" sz="1100" dirty="0">
                          <a:effectLst/>
                        </a:rPr>
                        <a:t>Yatay</a:t>
                      </a:r>
                      <a:endParaRPr lang="tr-TR" sz="1100" dirty="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0,21</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0,08</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0,04</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0,02</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0,02</a:t>
                      </a:r>
                      <a:endParaRPr lang="tr-TR" sz="1100">
                        <a:effectLst/>
                        <a:latin typeface="Calibri"/>
                        <a:ea typeface="Calibri"/>
                        <a:cs typeface="Times New Roman"/>
                      </a:endParaRPr>
                    </a:p>
                  </a:txBody>
                  <a:tcPr marL="68580" marR="68580" marT="0" marB="0"/>
                </a:tc>
              </a:tr>
              <a:tr h="0">
                <a:tc>
                  <a:txBody>
                    <a:bodyPr/>
                    <a:lstStyle/>
                    <a:p>
                      <a:pPr algn="just">
                        <a:lnSpc>
                          <a:spcPct val="115000"/>
                        </a:lnSpc>
                        <a:spcAft>
                          <a:spcPts val="0"/>
                        </a:spcAft>
                      </a:pPr>
                      <a:r>
                        <a:rPr lang="tr-TR" sz="1100">
                          <a:effectLst/>
                        </a:rPr>
                        <a:t>Düşey</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0,18</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0,06</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0,03</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0,02</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0,01</a:t>
                      </a:r>
                      <a:endParaRPr lang="tr-TR" sz="1100">
                        <a:effectLst/>
                        <a:latin typeface="Calibri"/>
                        <a:ea typeface="Calibri"/>
                        <a:cs typeface="Times New Roman"/>
                      </a:endParaRPr>
                    </a:p>
                  </a:txBody>
                  <a:tcPr marL="68580" marR="68580" marT="0" marB="0"/>
                </a:tc>
              </a:tr>
              <a:tr h="0">
                <a:tc>
                  <a:txBody>
                    <a:bodyPr/>
                    <a:lstStyle/>
                    <a:p>
                      <a:pPr algn="just">
                        <a:lnSpc>
                          <a:spcPct val="115000"/>
                        </a:lnSpc>
                        <a:spcAft>
                          <a:spcPts val="0"/>
                        </a:spcAft>
                      </a:pPr>
                      <a:r>
                        <a:rPr lang="tr-TR" sz="1100">
                          <a:effectLst/>
                        </a:rPr>
                        <a:t>Diyagonal</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0,16</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0,04</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0,02</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a:effectLst/>
                        </a:rPr>
                        <a:t>0,01</a:t>
                      </a:r>
                      <a:endParaRPr lang="tr-TR" sz="1100">
                        <a:effectLst/>
                        <a:latin typeface="Calibri"/>
                        <a:ea typeface="Calibri"/>
                        <a:cs typeface="Times New Roman"/>
                      </a:endParaRPr>
                    </a:p>
                  </a:txBody>
                  <a:tcPr marL="68580" marR="68580" marT="0" marB="0"/>
                </a:tc>
                <a:tc>
                  <a:txBody>
                    <a:bodyPr/>
                    <a:lstStyle/>
                    <a:p>
                      <a:pPr algn="just">
                        <a:lnSpc>
                          <a:spcPct val="115000"/>
                        </a:lnSpc>
                        <a:spcAft>
                          <a:spcPts val="0"/>
                        </a:spcAft>
                      </a:pPr>
                      <a:r>
                        <a:rPr lang="tr-TR" sz="1100" dirty="0">
                          <a:effectLst/>
                        </a:rPr>
                        <a:t>0,01</a:t>
                      </a:r>
                      <a:endParaRPr lang="tr-TR"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32466936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9021652" cy="2246769"/>
          </a:xfrm>
          <a:prstGeom prst="rect">
            <a:avLst/>
          </a:prstGeom>
        </p:spPr>
        <p:txBody>
          <a:bodyPr wrap="square">
            <a:spAutoFit/>
          </a:bodyPr>
          <a:lstStyle/>
          <a:p>
            <a:r>
              <a:rPr lang="tr-TR" sz="2800" dirty="0" err="1"/>
              <a:t>Normalize</a:t>
            </a:r>
            <a:r>
              <a:rPr lang="tr-TR" sz="2800" dirty="0"/>
              <a:t> edilmiş matristeki değerler ile esinlendiğimiz GLCM yönteminde de kullanılan bazı istatistiksel hesaplamalar yapılarak 21 tane öznitelikler hesaplanmıştır.</a:t>
            </a:r>
          </a:p>
          <a:p>
            <a:endParaRPr lang="tr-TR" sz="2800" dirty="0"/>
          </a:p>
          <a:p>
            <a:endParaRPr lang="tr-TR" sz="2800" dirty="0"/>
          </a:p>
        </p:txBody>
      </p:sp>
    </p:spTree>
    <p:extLst>
      <p:ext uri="{BB962C8B-B14F-4D97-AF65-F5344CB8AC3E}">
        <p14:creationId xmlns:p14="http://schemas.microsoft.com/office/powerpoint/2010/main" val="16178684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9021652" cy="3970318"/>
          </a:xfrm>
          <a:prstGeom prst="rect">
            <a:avLst/>
          </a:prstGeom>
        </p:spPr>
        <p:txBody>
          <a:bodyPr wrap="square">
            <a:spAutoFit/>
          </a:bodyPr>
          <a:lstStyle/>
          <a:p>
            <a:r>
              <a:rPr lang="tr-TR" sz="2800" b="1" dirty="0"/>
              <a:t>1.</a:t>
            </a:r>
            <a:r>
              <a:rPr lang="tr-TR" sz="2800" dirty="0"/>
              <a:t> Karşıtlık(Kareler Toplamı </a:t>
            </a:r>
            <a:r>
              <a:rPr lang="tr-TR" sz="2800" dirty="0" err="1"/>
              <a:t>Değişintisi</a:t>
            </a:r>
            <a:r>
              <a:rPr lang="tr-TR" sz="2800" dirty="0"/>
              <a:t>)</a:t>
            </a:r>
          </a:p>
          <a:p>
            <a:endParaRPr lang="tr-TR" sz="2800" dirty="0"/>
          </a:p>
          <a:p>
            <a:r>
              <a:rPr lang="tr-TR" sz="2800" b="1" dirty="0"/>
              <a:t>2.</a:t>
            </a:r>
            <a:r>
              <a:rPr lang="tr-TR" sz="2800" dirty="0"/>
              <a:t> Benzersizlik</a:t>
            </a:r>
          </a:p>
          <a:p>
            <a:endParaRPr lang="tr-TR" sz="2800" dirty="0"/>
          </a:p>
          <a:p>
            <a:r>
              <a:rPr lang="tr-TR" sz="2800" b="1" dirty="0"/>
              <a:t>3.</a:t>
            </a:r>
            <a:r>
              <a:rPr lang="tr-TR" sz="2800" dirty="0"/>
              <a:t> Türdeşlik (Ters Fark Moment)</a:t>
            </a:r>
          </a:p>
          <a:p>
            <a:endParaRPr lang="tr-TR" sz="2800" dirty="0"/>
          </a:p>
          <a:p>
            <a:r>
              <a:rPr lang="tr-TR" sz="2800" b="1" dirty="0"/>
              <a:t>4.</a:t>
            </a:r>
            <a:r>
              <a:rPr lang="tr-TR" sz="2800" dirty="0"/>
              <a:t> Açılı İkinci Moment (ASM) </a:t>
            </a:r>
          </a:p>
          <a:p>
            <a:endParaRPr lang="tr-TR" sz="2800" dirty="0"/>
          </a:p>
          <a:p>
            <a:r>
              <a:rPr lang="tr-TR" sz="2800" b="1" dirty="0"/>
              <a:t>5.</a:t>
            </a:r>
            <a:r>
              <a:rPr lang="tr-TR" sz="2800" dirty="0"/>
              <a:t> </a:t>
            </a:r>
            <a:r>
              <a:rPr lang="tr-TR" sz="2800" dirty="0" err="1"/>
              <a:t>Entropi</a:t>
            </a:r>
            <a:r>
              <a:rPr lang="tr-TR" sz="2800" dirty="0"/>
              <a:t> </a:t>
            </a: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814" y="2341267"/>
            <a:ext cx="1676400" cy="619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0112" y="3354645"/>
            <a:ext cx="1409700" cy="53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92115" y="4113362"/>
            <a:ext cx="1238250" cy="60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7478" y="4892571"/>
            <a:ext cx="2038350" cy="647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36425" y="1567159"/>
            <a:ext cx="1828800" cy="60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32539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a:t>Özniteliklerin Çıkarılması</a:t>
            </a:r>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9021652" cy="3970318"/>
          </a:xfrm>
          <a:prstGeom prst="rect">
            <a:avLst/>
          </a:prstGeom>
        </p:spPr>
        <p:txBody>
          <a:bodyPr wrap="square">
            <a:spAutoFit/>
          </a:bodyPr>
          <a:lstStyle/>
          <a:p>
            <a:r>
              <a:rPr lang="tr-TR" sz="2800" b="1" dirty="0"/>
              <a:t>6-13.</a:t>
            </a:r>
            <a:r>
              <a:rPr lang="tr-TR" sz="2800" dirty="0"/>
              <a:t> Matrisin her satırı ve her sütunu için ayrı ayrı toplam 8 tane ortalama hesaplanır.</a:t>
            </a:r>
          </a:p>
          <a:p>
            <a:endParaRPr lang="tr-TR" sz="2800" dirty="0"/>
          </a:p>
          <a:p>
            <a:endParaRPr lang="tr-TR" sz="2800" dirty="0"/>
          </a:p>
          <a:p>
            <a:r>
              <a:rPr lang="tr-TR" sz="2800" b="1" dirty="0"/>
              <a:t>14-21.</a:t>
            </a:r>
            <a:r>
              <a:rPr lang="tr-TR" sz="2800" dirty="0"/>
              <a:t> Matrisin her satırı ve her sütunu için ayrı ayrı toplam 8 tane standart sapma hesaplanır.</a:t>
            </a:r>
          </a:p>
          <a:p>
            <a:r>
              <a:rPr lang="tr-TR" sz="2800" dirty="0"/>
              <a:t> </a:t>
            </a:r>
          </a:p>
          <a:p>
            <a:endParaRPr lang="tr-TR" sz="2800" dirty="0"/>
          </a:p>
          <a:p>
            <a:endParaRPr lang="tr-TR" sz="2800"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636912"/>
            <a:ext cx="1428750" cy="419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4361618"/>
            <a:ext cx="2114550" cy="77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80189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boss\workspace\Tez\images\Brodatz_512_png\1.1.0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35273" y="983237"/>
            <a:ext cx="3153544" cy="3153545"/>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Veri Seti</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8364829" cy="4832092"/>
          </a:xfrm>
          <a:prstGeom prst="rect">
            <a:avLst/>
          </a:prstGeom>
        </p:spPr>
        <p:txBody>
          <a:bodyPr wrap="square">
            <a:spAutoFit/>
          </a:bodyPr>
          <a:lstStyle/>
          <a:p>
            <a:r>
              <a:rPr lang="tr-TR" sz="2800" dirty="0"/>
              <a:t>Yöntemimizde 26 adet 512x512 piksel boyutlarındaki gri tonlu </a:t>
            </a:r>
            <a:r>
              <a:rPr lang="tr-TR" sz="2800" dirty="0" err="1"/>
              <a:t>Brodatz</a:t>
            </a:r>
            <a:r>
              <a:rPr lang="tr-TR" sz="2800" dirty="0"/>
              <a:t> doku görüntüleri veri seti olarak kullanıldı</a:t>
            </a:r>
            <a:r>
              <a:rPr lang="tr-TR" sz="2800" dirty="0" smtClean="0"/>
              <a:t>.</a:t>
            </a:r>
          </a:p>
          <a:p>
            <a:endParaRPr lang="tr-TR" sz="2800" dirty="0"/>
          </a:p>
          <a:p>
            <a:r>
              <a:rPr lang="tr-TR" sz="2800" dirty="0"/>
              <a:t>Her bir görüntü 128x128 piksel boyutlara bölündü. Her görüntü için elde edilen ilk parça eğitim veri setine kalan 15 parça sınama veri setine aktarıldı.</a:t>
            </a:r>
          </a:p>
          <a:p>
            <a:endParaRPr lang="tr-TR" sz="2800" dirty="0" smtClean="0"/>
          </a:p>
          <a:p>
            <a:r>
              <a:rPr lang="tr-TR" sz="2800" dirty="0" smtClean="0"/>
              <a:t>Böylece </a:t>
            </a:r>
            <a:r>
              <a:rPr lang="tr-TR" sz="2800" dirty="0"/>
              <a:t>eğitim setinde 26 tane, sınama setinde 390 tane görüntü oluştu.</a:t>
            </a:r>
          </a:p>
          <a:p>
            <a:endParaRPr lang="tr-TR" sz="2800" dirty="0"/>
          </a:p>
          <a:p>
            <a:endParaRPr lang="tr-TR" sz="2800" dirty="0"/>
          </a:p>
        </p:txBody>
      </p:sp>
      <p:pic>
        <p:nvPicPr>
          <p:cNvPr id="1026" name="Picture 2" descr="C:\Users\boss\workspace\Tez\images\Brodatz_512_png\1.1.0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2028" y="2060619"/>
            <a:ext cx="3153545" cy="315354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44451" y="3039414"/>
            <a:ext cx="3146313" cy="3153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89990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Sınıflandırma</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8364829" cy="2677656"/>
          </a:xfrm>
          <a:prstGeom prst="rect">
            <a:avLst/>
          </a:prstGeom>
        </p:spPr>
        <p:txBody>
          <a:bodyPr wrap="square">
            <a:spAutoFit/>
          </a:bodyPr>
          <a:lstStyle/>
          <a:p>
            <a:r>
              <a:rPr lang="tr-TR" sz="2800" dirty="0"/>
              <a:t>Sınıflandırıcı olarak kullanılan </a:t>
            </a:r>
            <a:r>
              <a:rPr lang="tr-TR" sz="2800" b="1" dirty="0"/>
              <a:t>Rasgele Orman</a:t>
            </a:r>
            <a:r>
              <a:rPr lang="tr-TR" sz="2800" dirty="0"/>
              <a:t> sınıflandırıcısına 100 ağaç verilerek yapılan sınıflandırma sonucunda görüntülerin %61,28 oranında doğru olarak sınıflandırıldığı gözlemlenmiştir.</a:t>
            </a:r>
          </a:p>
          <a:p>
            <a:endParaRPr lang="tr-TR" sz="2800" dirty="0"/>
          </a:p>
          <a:p>
            <a:endParaRPr lang="tr-TR" sz="2800" dirty="0"/>
          </a:p>
        </p:txBody>
      </p:sp>
    </p:spTree>
    <p:extLst>
      <p:ext uri="{BB962C8B-B14F-4D97-AF65-F5344CB8AC3E}">
        <p14:creationId xmlns:p14="http://schemas.microsoft.com/office/powerpoint/2010/main" val="15498903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Deneyler</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pic>
        <p:nvPicPr>
          <p:cNvPr id="20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1182594"/>
            <a:ext cx="8007928" cy="5081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32758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Deneyler</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8364829" cy="2246769"/>
          </a:xfrm>
          <a:prstGeom prst="rect">
            <a:avLst/>
          </a:prstGeom>
        </p:spPr>
        <p:txBody>
          <a:bodyPr wrap="square">
            <a:spAutoFit/>
          </a:bodyPr>
          <a:lstStyle/>
          <a:p>
            <a:r>
              <a:rPr lang="tr-TR" sz="2800" dirty="0"/>
              <a:t>Yöntemimizde kullandığımız parametrelerin doğru sınıflandırma oranına etkisi çeşitli deneyler yapılarak test edilmiştir. </a:t>
            </a:r>
          </a:p>
          <a:p>
            <a:endParaRPr lang="tr-TR" sz="2800" dirty="0"/>
          </a:p>
          <a:p>
            <a:endParaRPr lang="tr-TR" sz="2800" dirty="0"/>
          </a:p>
        </p:txBody>
      </p:sp>
    </p:spTree>
    <p:extLst>
      <p:ext uri="{BB962C8B-B14F-4D97-AF65-F5344CB8AC3E}">
        <p14:creationId xmlns:p14="http://schemas.microsoft.com/office/powerpoint/2010/main" val="35373444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Deneyler</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6651939" cy="3539430"/>
          </a:xfrm>
          <a:prstGeom prst="rect">
            <a:avLst/>
          </a:prstGeom>
        </p:spPr>
        <p:txBody>
          <a:bodyPr wrap="square">
            <a:spAutoFit/>
          </a:bodyPr>
          <a:lstStyle/>
          <a:p>
            <a:r>
              <a:rPr lang="tr-TR" sz="2800" dirty="0"/>
              <a:t>Bu deneylere göre doğru sınıflandırma üzerinde en önemli etkiyi yapan parametre kullanılan uzaklık değerleridir. Deneyimize göre mevcut veri seti üzerinde en iyi sonuç 1, 3, 5, 7 ve 9 piksel uzaklık gurubuyla yapılan hesaplamalarla elde edilmiştir.</a:t>
            </a:r>
          </a:p>
          <a:p>
            <a:endParaRPr lang="tr-TR" sz="2800" dirty="0"/>
          </a:p>
          <a:p>
            <a:endParaRPr lang="tr-TR" sz="2800" dirty="0"/>
          </a:p>
        </p:txBody>
      </p:sp>
      <p:pic>
        <p:nvPicPr>
          <p:cNvPr id="11" name="Resim 10"/>
          <p:cNvPicPr/>
          <p:nvPr/>
        </p:nvPicPr>
        <p:blipFill>
          <a:blip r:embed="rId3"/>
          <a:stretch>
            <a:fillRect/>
          </a:stretch>
        </p:blipFill>
        <p:spPr>
          <a:xfrm>
            <a:off x="6632224" y="3451538"/>
            <a:ext cx="5033303" cy="2766993"/>
          </a:xfrm>
          <a:prstGeom prst="rect">
            <a:avLst/>
          </a:prstGeom>
        </p:spPr>
      </p:pic>
    </p:spTree>
    <p:extLst>
      <p:ext uri="{BB962C8B-B14F-4D97-AF65-F5344CB8AC3E}">
        <p14:creationId xmlns:p14="http://schemas.microsoft.com/office/powerpoint/2010/main" val="12568632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Deneyler</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201" y="1636680"/>
            <a:ext cx="6811124" cy="3539430"/>
          </a:xfrm>
          <a:prstGeom prst="rect">
            <a:avLst/>
          </a:prstGeom>
        </p:spPr>
        <p:txBody>
          <a:bodyPr wrap="square">
            <a:spAutoFit/>
          </a:bodyPr>
          <a:lstStyle/>
          <a:p>
            <a:r>
              <a:rPr lang="tr-TR" sz="2800" dirty="0"/>
              <a:t>Etki açısından ikinci önemli parametre benzerlik eşiğidir. Aralarında ölçüm yapılan iki vektörün arasındaki Öklid mesafesi eşik değerinden küçükse iki pikselin benzeştiğini sonucuna varılır. Benzerlik eşiği 60 verildiğinde en iyi doğru sınıflandırma sonucuna varılmıştır.</a:t>
            </a:r>
          </a:p>
          <a:p>
            <a:endParaRPr lang="tr-TR" sz="2800" dirty="0"/>
          </a:p>
        </p:txBody>
      </p:sp>
      <p:pic>
        <p:nvPicPr>
          <p:cNvPr id="12" name="Resim 11"/>
          <p:cNvPicPr/>
          <p:nvPr/>
        </p:nvPicPr>
        <p:blipFill>
          <a:blip r:embed="rId3"/>
          <a:stretch>
            <a:fillRect/>
          </a:stretch>
        </p:blipFill>
        <p:spPr>
          <a:xfrm>
            <a:off x="7268324" y="3309870"/>
            <a:ext cx="4397203" cy="2850039"/>
          </a:xfrm>
          <a:prstGeom prst="rect">
            <a:avLst/>
          </a:prstGeom>
        </p:spPr>
      </p:pic>
    </p:spTree>
    <p:extLst>
      <p:ext uri="{BB962C8B-B14F-4D97-AF65-F5344CB8AC3E}">
        <p14:creationId xmlns:p14="http://schemas.microsoft.com/office/powerpoint/2010/main" val="25766099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Deneyler</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200" y="1636680"/>
            <a:ext cx="8532253" cy="1815882"/>
          </a:xfrm>
          <a:prstGeom prst="rect">
            <a:avLst/>
          </a:prstGeom>
        </p:spPr>
        <p:txBody>
          <a:bodyPr wrap="square">
            <a:spAutoFit/>
          </a:bodyPr>
          <a:lstStyle/>
          <a:p>
            <a:r>
              <a:rPr lang="tr-TR" sz="2800" dirty="0"/>
              <a:t>Üçüncü önemli etkiye sahip parametre eğitim veri setinin boyutu olarak görünmektedir. Doğru sınıflandırma oranı eğitim setinin boyutunun artırılması ile artmakla beraber azalan bir ivmeye sahiptir.</a:t>
            </a:r>
          </a:p>
        </p:txBody>
      </p:sp>
      <p:pic>
        <p:nvPicPr>
          <p:cNvPr id="11" name="Resim 10"/>
          <p:cNvPicPr/>
          <p:nvPr/>
        </p:nvPicPr>
        <p:blipFill>
          <a:blip r:embed="rId3"/>
          <a:stretch>
            <a:fillRect/>
          </a:stretch>
        </p:blipFill>
        <p:spPr>
          <a:xfrm>
            <a:off x="2020059" y="3452471"/>
            <a:ext cx="4674339" cy="2689254"/>
          </a:xfrm>
          <a:prstGeom prst="rect">
            <a:avLst/>
          </a:prstGeom>
        </p:spPr>
      </p:pic>
      <p:pic>
        <p:nvPicPr>
          <p:cNvPr id="13" name="Resim 12"/>
          <p:cNvPicPr/>
          <p:nvPr/>
        </p:nvPicPr>
        <p:blipFill>
          <a:blip r:embed="rId4"/>
          <a:stretch>
            <a:fillRect/>
          </a:stretch>
        </p:blipFill>
        <p:spPr>
          <a:xfrm>
            <a:off x="7299711" y="3452471"/>
            <a:ext cx="4095356" cy="2689254"/>
          </a:xfrm>
          <a:prstGeom prst="rect">
            <a:avLst/>
          </a:prstGeom>
        </p:spPr>
      </p:pic>
    </p:spTree>
    <p:extLst>
      <p:ext uri="{BB962C8B-B14F-4D97-AF65-F5344CB8AC3E}">
        <p14:creationId xmlns:p14="http://schemas.microsoft.com/office/powerpoint/2010/main" val="22280839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Deneyler</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200" y="1636680"/>
            <a:ext cx="8532253" cy="4401205"/>
          </a:xfrm>
          <a:prstGeom prst="rect">
            <a:avLst/>
          </a:prstGeom>
        </p:spPr>
        <p:txBody>
          <a:bodyPr wrap="square">
            <a:spAutoFit/>
          </a:bodyPr>
          <a:lstStyle/>
          <a:p>
            <a:r>
              <a:rPr lang="tr-TR" sz="2800" dirty="0"/>
              <a:t>Yeni bir uzaklık ölçümü eklenmesi, </a:t>
            </a:r>
            <a:endParaRPr lang="tr-TR" sz="2800" dirty="0" smtClean="0"/>
          </a:p>
          <a:p>
            <a:endParaRPr lang="tr-TR" sz="2800" dirty="0" smtClean="0"/>
          </a:p>
          <a:p>
            <a:r>
              <a:rPr lang="tr-TR" sz="2800" dirty="0"/>
              <a:t>Y</a:t>
            </a:r>
            <a:r>
              <a:rPr lang="tr-TR" sz="2800" dirty="0" smtClean="0"/>
              <a:t>apıcı </a:t>
            </a:r>
            <a:r>
              <a:rPr lang="tr-TR" sz="2800" dirty="0"/>
              <a:t>öğenin türünün değiştirilmesi, </a:t>
            </a:r>
            <a:endParaRPr lang="tr-TR" sz="2800" dirty="0" smtClean="0"/>
          </a:p>
          <a:p>
            <a:endParaRPr lang="tr-TR" sz="2800" dirty="0" smtClean="0"/>
          </a:p>
          <a:p>
            <a:r>
              <a:rPr lang="tr-TR" sz="2800" dirty="0"/>
              <a:t>Ö</a:t>
            </a:r>
            <a:r>
              <a:rPr lang="tr-TR" sz="2800" dirty="0" smtClean="0"/>
              <a:t>znitelik </a:t>
            </a:r>
            <a:r>
              <a:rPr lang="tr-TR" sz="2800" dirty="0"/>
              <a:t>sayısının azaltılması veya </a:t>
            </a:r>
            <a:r>
              <a:rPr lang="tr-TR" sz="2800" dirty="0" smtClean="0"/>
              <a:t>artırılması,</a:t>
            </a:r>
          </a:p>
          <a:p>
            <a:endParaRPr lang="tr-TR" sz="2800" dirty="0"/>
          </a:p>
          <a:p>
            <a:r>
              <a:rPr lang="tr-TR" sz="2800" dirty="0" smtClean="0"/>
              <a:t>doğru </a:t>
            </a:r>
            <a:r>
              <a:rPr lang="tr-TR" sz="2800" dirty="0"/>
              <a:t>sınıflandırma oranı üzerinde beklenen etkiyi yapmamakla beraber yapıcı öğenin türü olarak disk yerine halka kullanılmasının işlem </a:t>
            </a:r>
            <a:r>
              <a:rPr lang="tr-TR" sz="2800" dirty="0" smtClean="0"/>
              <a:t>süresini kısalttığı gözlemlenmiştir</a:t>
            </a:r>
            <a:r>
              <a:rPr lang="tr-TR" sz="2800" dirty="0"/>
              <a:t>.</a:t>
            </a:r>
          </a:p>
        </p:txBody>
      </p:sp>
    </p:spTree>
    <p:extLst>
      <p:ext uri="{BB962C8B-B14F-4D97-AF65-F5344CB8AC3E}">
        <p14:creationId xmlns:p14="http://schemas.microsoft.com/office/powerpoint/2010/main" val="252534664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Deneyler</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200" y="1636680"/>
            <a:ext cx="8532253" cy="3108543"/>
          </a:xfrm>
          <a:prstGeom prst="rect">
            <a:avLst/>
          </a:prstGeom>
        </p:spPr>
        <p:txBody>
          <a:bodyPr wrap="square">
            <a:spAutoFit/>
          </a:bodyPr>
          <a:lstStyle/>
          <a:p>
            <a:r>
              <a:rPr lang="tr-TR" sz="2800" dirty="0"/>
              <a:t>Diğer tüm koşullar sabitken; </a:t>
            </a:r>
          </a:p>
          <a:p>
            <a:r>
              <a:rPr lang="tr-TR" sz="2800" dirty="0"/>
              <a:t>Belirli uzaklıklardaki pikseller arası benzerliği ölçmek için açılım ve </a:t>
            </a:r>
            <a:r>
              <a:rPr lang="tr-TR" sz="2800" dirty="0" err="1"/>
              <a:t>kapanımlarla</a:t>
            </a:r>
            <a:r>
              <a:rPr lang="tr-TR" sz="2800" dirty="0"/>
              <a:t> elde edilmiş Vektörler Arası Uzaklık(VAU) yerine doğrudan tek bir görüntüden hesaplanan Piksel Değerleri Arası Uzaklık(PDAU) değerleri kullanıldığında %5,89 oranında doğru sınıflandırma yapılabildiği görülmüştür.</a:t>
            </a:r>
          </a:p>
        </p:txBody>
      </p:sp>
    </p:spTree>
    <p:extLst>
      <p:ext uri="{BB962C8B-B14F-4D97-AF65-F5344CB8AC3E}">
        <p14:creationId xmlns:p14="http://schemas.microsoft.com/office/powerpoint/2010/main" val="3072849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Deneyler</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200" y="1636680"/>
            <a:ext cx="8532253" cy="1815882"/>
          </a:xfrm>
          <a:prstGeom prst="rect">
            <a:avLst/>
          </a:prstGeom>
        </p:spPr>
        <p:txBody>
          <a:bodyPr wrap="square">
            <a:spAutoFit/>
          </a:bodyPr>
          <a:lstStyle/>
          <a:p>
            <a:r>
              <a:rPr lang="tr-TR" sz="2800" dirty="0"/>
              <a:t>PDAU yöntemindeki en yüksek doğru sınıflandırma oranı olan %38,46, diğer tüm şartlar sabitken piksel değerleri arası farkın 15’den küçük olması durumunda elde edilmiştir.</a:t>
            </a:r>
          </a:p>
        </p:txBody>
      </p:sp>
      <p:graphicFrame>
        <p:nvGraphicFramePr>
          <p:cNvPr id="11" name="Tablo 10"/>
          <p:cNvGraphicFramePr>
            <a:graphicFrameLocks noGrp="1"/>
          </p:cNvGraphicFramePr>
          <p:nvPr>
            <p:extLst>
              <p:ext uri="{D42A27DB-BD31-4B8C-83A1-F6EECF244321}">
                <p14:modId xmlns:p14="http://schemas.microsoft.com/office/powerpoint/2010/main" val="3231411904"/>
              </p:ext>
            </p:extLst>
          </p:nvPr>
        </p:nvGraphicFramePr>
        <p:xfrm>
          <a:off x="5904886" y="4047793"/>
          <a:ext cx="5760640" cy="2016223"/>
        </p:xfrm>
        <a:graphic>
          <a:graphicData uri="http://schemas.openxmlformats.org/drawingml/2006/table">
            <a:tbl>
              <a:tblPr firstRow="1" firstCol="1" bandRow="1">
                <a:tableStyleId>{5C22544A-7EE6-4342-B048-85BDC9FD1C3A}</a:tableStyleId>
              </a:tblPr>
              <a:tblGrid>
                <a:gridCol w="1919324"/>
                <a:gridCol w="1920658"/>
                <a:gridCol w="1920658"/>
              </a:tblGrid>
              <a:tr h="1008112">
                <a:tc>
                  <a:txBody>
                    <a:bodyPr/>
                    <a:lstStyle/>
                    <a:p>
                      <a:pPr algn="just">
                        <a:lnSpc>
                          <a:spcPct val="115000"/>
                        </a:lnSpc>
                        <a:spcAft>
                          <a:spcPts val="1000"/>
                        </a:spcAft>
                      </a:pPr>
                      <a:r>
                        <a:rPr lang="tr-TR" sz="1900" dirty="0">
                          <a:effectLst/>
                        </a:rPr>
                        <a:t>Yöntem</a:t>
                      </a:r>
                      <a:endParaRPr lang="tr-TR" sz="2000" dirty="0">
                        <a:effectLst/>
                        <a:latin typeface="Calibri"/>
                        <a:ea typeface="Calibri"/>
                        <a:cs typeface="Times New Roman"/>
                      </a:endParaRPr>
                    </a:p>
                  </a:txBody>
                  <a:tcPr marL="128851" marR="128851" marT="0" marB="0"/>
                </a:tc>
                <a:tc>
                  <a:txBody>
                    <a:bodyPr/>
                    <a:lstStyle/>
                    <a:p>
                      <a:pPr algn="just">
                        <a:lnSpc>
                          <a:spcPct val="115000"/>
                        </a:lnSpc>
                        <a:spcAft>
                          <a:spcPts val="1000"/>
                        </a:spcAft>
                      </a:pPr>
                      <a:r>
                        <a:rPr lang="tr-TR" sz="1900">
                          <a:effectLst/>
                        </a:rPr>
                        <a:t>Benzerlik Eşiği</a:t>
                      </a:r>
                      <a:endParaRPr lang="tr-TR" sz="2000">
                        <a:effectLst/>
                        <a:latin typeface="Calibri"/>
                        <a:ea typeface="Calibri"/>
                        <a:cs typeface="Times New Roman"/>
                      </a:endParaRPr>
                    </a:p>
                  </a:txBody>
                  <a:tcPr marL="128851" marR="128851" marT="0" marB="0"/>
                </a:tc>
                <a:tc>
                  <a:txBody>
                    <a:bodyPr/>
                    <a:lstStyle/>
                    <a:p>
                      <a:pPr algn="just">
                        <a:lnSpc>
                          <a:spcPct val="115000"/>
                        </a:lnSpc>
                        <a:spcAft>
                          <a:spcPts val="1000"/>
                        </a:spcAft>
                      </a:pPr>
                      <a:r>
                        <a:rPr lang="tr-TR" sz="1900">
                          <a:effectLst/>
                        </a:rPr>
                        <a:t>Doğru Sınıflandırma(%)</a:t>
                      </a:r>
                      <a:endParaRPr lang="tr-TR" sz="2000">
                        <a:effectLst/>
                        <a:latin typeface="Calibri"/>
                        <a:ea typeface="Calibri"/>
                        <a:cs typeface="Times New Roman"/>
                      </a:endParaRPr>
                    </a:p>
                  </a:txBody>
                  <a:tcPr marL="128851" marR="128851" marT="0" marB="0"/>
                </a:tc>
              </a:tr>
              <a:tr h="336037">
                <a:tc>
                  <a:txBody>
                    <a:bodyPr/>
                    <a:lstStyle/>
                    <a:p>
                      <a:pPr algn="just">
                        <a:lnSpc>
                          <a:spcPct val="115000"/>
                        </a:lnSpc>
                        <a:spcAft>
                          <a:spcPts val="1000"/>
                        </a:spcAft>
                      </a:pPr>
                      <a:r>
                        <a:rPr lang="tr-TR" sz="1900" dirty="0">
                          <a:effectLst/>
                        </a:rPr>
                        <a:t>VAU</a:t>
                      </a:r>
                      <a:endParaRPr lang="tr-TR" sz="2000" dirty="0">
                        <a:effectLst/>
                        <a:latin typeface="Calibri"/>
                        <a:ea typeface="Calibri"/>
                        <a:cs typeface="Times New Roman"/>
                      </a:endParaRPr>
                    </a:p>
                  </a:txBody>
                  <a:tcPr marL="128851" marR="128851" marT="0" marB="0"/>
                </a:tc>
                <a:tc>
                  <a:txBody>
                    <a:bodyPr/>
                    <a:lstStyle/>
                    <a:p>
                      <a:pPr algn="just">
                        <a:lnSpc>
                          <a:spcPct val="115000"/>
                        </a:lnSpc>
                        <a:spcAft>
                          <a:spcPts val="1000"/>
                        </a:spcAft>
                      </a:pPr>
                      <a:r>
                        <a:rPr lang="tr-TR" sz="1900">
                          <a:effectLst/>
                        </a:rPr>
                        <a:t>60</a:t>
                      </a:r>
                      <a:endParaRPr lang="tr-TR" sz="2000">
                        <a:effectLst/>
                        <a:latin typeface="Calibri"/>
                        <a:ea typeface="Calibri"/>
                        <a:cs typeface="Times New Roman"/>
                      </a:endParaRPr>
                    </a:p>
                  </a:txBody>
                  <a:tcPr marL="128851" marR="128851" marT="0" marB="0"/>
                </a:tc>
                <a:tc>
                  <a:txBody>
                    <a:bodyPr/>
                    <a:lstStyle/>
                    <a:p>
                      <a:pPr algn="just">
                        <a:lnSpc>
                          <a:spcPct val="115000"/>
                        </a:lnSpc>
                        <a:spcAft>
                          <a:spcPts val="1000"/>
                        </a:spcAft>
                      </a:pPr>
                      <a:r>
                        <a:rPr lang="tr-TR" sz="1900">
                          <a:effectLst/>
                        </a:rPr>
                        <a:t>61,28</a:t>
                      </a:r>
                      <a:endParaRPr lang="tr-TR" sz="2000">
                        <a:effectLst/>
                        <a:latin typeface="Calibri"/>
                        <a:ea typeface="Calibri"/>
                        <a:cs typeface="Times New Roman"/>
                      </a:endParaRPr>
                    </a:p>
                  </a:txBody>
                  <a:tcPr marL="128851" marR="128851" marT="0" marB="0"/>
                </a:tc>
              </a:tr>
              <a:tr h="336037">
                <a:tc>
                  <a:txBody>
                    <a:bodyPr/>
                    <a:lstStyle/>
                    <a:p>
                      <a:pPr algn="just">
                        <a:lnSpc>
                          <a:spcPct val="115000"/>
                        </a:lnSpc>
                        <a:spcAft>
                          <a:spcPts val="1000"/>
                        </a:spcAft>
                      </a:pPr>
                      <a:r>
                        <a:rPr lang="tr-TR" sz="1900">
                          <a:effectLst/>
                        </a:rPr>
                        <a:t>PDAU</a:t>
                      </a:r>
                      <a:endParaRPr lang="tr-TR" sz="2000">
                        <a:effectLst/>
                        <a:latin typeface="Calibri"/>
                        <a:ea typeface="Calibri"/>
                        <a:cs typeface="Times New Roman"/>
                      </a:endParaRPr>
                    </a:p>
                  </a:txBody>
                  <a:tcPr marL="128851" marR="128851" marT="0" marB="0"/>
                </a:tc>
                <a:tc>
                  <a:txBody>
                    <a:bodyPr/>
                    <a:lstStyle/>
                    <a:p>
                      <a:pPr algn="just">
                        <a:lnSpc>
                          <a:spcPct val="115000"/>
                        </a:lnSpc>
                        <a:spcAft>
                          <a:spcPts val="1000"/>
                        </a:spcAft>
                      </a:pPr>
                      <a:r>
                        <a:rPr lang="tr-TR" sz="1900">
                          <a:effectLst/>
                        </a:rPr>
                        <a:t>60</a:t>
                      </a:r>
                      <a:endParaRPr lang="tr-TR" sz="2000">
                        <a:effectLst/>
                        <a:latin typeface="Calibri"/>
                        <a:ea typeface="Calibri"/>
                        <a:cs typeface="Times New Roman"/>
                      </a:endParaRPr>
                    </a:p>
                  </a:txBody>
                  <a:tcPr marL="128851" marR="128851" marT="0" marB="0"/>
                </a:tc>
                <a:tc>
                  <a:txBody>
                    <a:bodyPr/>
                    <a:lstStyle/>
                    <a:p>
                      <a:pPr algn="just">
                        <a:lnSpc>
                          <a:spcPct val="115000"/>
                        </a:lnSpc>
                        <a:spcAft>
                          <a:spcPts val="1000"/>
                        </a:spcAft>
                      </a:pPr>
                      <a:r>
                        <a:rPr lang="tr-TR" sz="1900">
                          <a:effectLst/>
                        </a:rPr>
                        <a:t>5,89</a:t>
                      </a:r>
                      <a:endParaRPr lang="tr-TR" sz="2000">
                        <a:effectLst/>
                        <a:latin typeface="Calibri"/>
                        <a:ea typeface="Calibri"/>
                        <a:cs typeface="Times New Roman"/>
                      </a:endParaRPr>
                    </a:p>
                  </a:txBody>
                  <a:tcPr marL="128851" marR="128851" marT="0" marB="0"/>
                </a:tc>
              </a:tr>
              <a:tr h="336037">
                <a:tc>
                  <a:txBody>
                    <a:bodyPr/>
                    <a:lstStyle/>
                    <a:p>
                      <a:pPr algn="just">
                        <a:lnSpc>
                          <a:spcPct val="115000"/>
                        </a:lnSpc>
                        <a:spcAft>
                          <a:spcPts val="1000"/>
                        </a:spcAft>
                      </a:pPr>
                      <a:r>
                        <a:rPr lang="tr-TR" sz="1900">
                          <a:effectLst/>
                        </a:rPr>
                        <a:t>PDAU15</a:t>
                      </a:r>
                      <a:endParaRPr lang="tr-TR" sz="2000">
                        <a:effectLst/>
                        <a:latin typeface="Calibri"/>
                        <a:ea typeface="Calibri"/>
                        <a:cs typeface="Times New Roman"/>
                      </a:endParaRPr>
                    </a:p>
                  </a:txBody>
                  <a:tcPr marL="128851" marR="128851" marT="0" marB="0"/>
                </a:tc>
                <a:tc>
                  <a:txBody>
                    <a:bodyPr/>
                    <a:lstStyle/>
                    <a:p>
                      <a:pPr algn="just">
                        <a:lnSpc>
                          <a:spcPct val="115000"/>
                        </a:lnSpc>
                        <a:spcAft>
                          <a:spcPts val="1000"/>
                        </a:spcAft>
                      </a:pPr>
                      <a:r>
                        <a:rPr lang="tr-TR" sz="1900">
                          <a:effectLst/>
                        </a:rPr>
                        <a:t>15</a:t>
                      </a:r>
                      <a:endParaRPr lang="tr-TR" sz="2000">
                        <a:effectLst/>
                        <a:latin typeface="Calibri"/>
                        <a:ea typeface="Calibri"/>
                        <a:cs typeface="Times New Roman"/>
                      </a:endParaRPr>
                    </a:p>
                  </a:txBody>
                  <a:tcPr marL="128851" marR="128851" marT="0" marB="0"/>
                </a:tc>
                <a:tc>
                  <a:txBody>
                    <a:bodyPr/>
                    <a:lstStyle/>
                    <a:p>
                      <a:pPr algn="just">
                        <a:lnSpc>
                          <a:spcPct val="115000"/>
                        </a:lnSpc>
                        <a:spcAft>
                          <a:spcPts val="1000"/>
                        </a:spcAft>
                      </a:pPr>
                      <a:r>
                        <a:rPr lang="tr-TR" sz="1900" dirty="0">
                          <a:effectLst/>
                        </a:rPr>
                        <a:t>38,46</a:t>
                      </a:r>
                      <a:endParaRPr lang="tr-TR" sz="2000" dirty="0">
                        <a:effectLst/>
                        <a:latin typeface="Calibri"/>
                        <a:ea typeface="Calibri"/>
                        <a:cs typeface="Times New Roman"/>
                      </a:endParaRPr>
                    </a:p>
                  </a:txBody>
                  <a:tcPr marL="128851" marR="128851" marT="0" marB="0"/>
                </a:tc>
              </a:tr>
            </a:tbl>
          </a:graphicData>
        </a:graphic>
      </p:graphicFrame>
    </p:spTree>
    <p:extLst>
      <p:ext uri="{BB962C8B-B14F-4D97-AF65-F5344CB8AC3E}">
        <p14:creationId xmlns:p14="http://schemas.microsoft.com/office/powerpoint/2010/main" val="26540121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327" y="1138536"/>
            <a:ext cx="11125200" cy="2842949"/>
          </a:xfrm>
          <a:prstGeom prst="rect">
            <a:avLst/>
          </a:prstGeom>
        </p:spPr>
        <p:txBody>
          <a:bodyPr vert="horz" wrap="none" lIns="91440" tIns="45720" rIns="91440" bIns="45720" rtlCol="0" anchor="t">
            <a:norm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endParaRPr lang="bs-Latn-BA" sz="2400" spc="0" dirty="0">
              <a:solidFill>
                <a:srgbClr val="002060"/>
              </a:solidFill>
              <a:effectLst/>
              <a:latin typeface="Segoe UI Light" pitchFamily="34" charset="0"/>
            </a:endParaRPr>
          </a:p>
        </p:txBody>
      </p:sp>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pic>
        <p:nvPicPr>
          <p:cNvPr id="14" name="Picture 2" descr="kurumsal-logo"/>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Sonuç</a:t>
            </a:r>
            <a:endParaRPr lang="tr-TR" b="1" dirty="0"/>
          </a:p>
        </p:txBody>
      </p:sp>
      <p:sp>
        <p:nvSpPr>
          <p:cNvPr id="3" name="Dikdörtgen 2"/>
          <p:cNvSpPr/>
          <p:nvPr/>
        </p:nvSpPr>
        <p:spPr>
          <a:xfrm>
            <a:off x="5157403" y="6293776"/>
            <a:ext cx="6508124" cy="369332"/>
          </a:xfrm>
          <a:prstGeom prst="rect">
            <a:avLst/>
          </a:prstGeom>
        </p:spPr>
        <p:txBody>
          <a:bodyPr wrap="square">
            <a:spAutoFit/>
          </a:bodyPr>
          <a:lstStyle/>
          <a:p>
            <a:r>
              <a:rPr lang="tr-TR" dirty="0" err="1"/>
              <a:t>Biçimbilimsel</a:t>
            </a:r>
            <a:r>
              <a:rPr lang="tr-TR" dirty="0"/>
              <a:t> Özniteliklerin Eş-Oluşumlarına Dayalı Doku Betimleme</a:t>
            </a:r>
          </a:p>
        </p:txBody>
      </p:sp>
      <p:sp>
        <p:nvSpPr>
          <p:cNvPr id="6" name="Dikdörtgen 5"/>
          <p:cNvSpPr/>
          <p:nvPr/>
        </p:nvSpPr>
        <p:spPr>
          <a:xfrm>
            <a:off x="457199" y="1636680"/>
            <a:ext cx="9549685" cy="3970318"/>
          </a:xfrm>
          <a:prstGeom prst="rect">
            <a:avLst/>
          </a:prstGeom>
        </p:spPr>
        <p:txBody>
          <a:bodyPr wrap="square">
            <a:spAutoFit/>
          </a:bodyPr>
          <a:lstStyle/>
          <a:p>
            <a:r>
              <a:rPr lang="tr-TR" sz="2800" dirty="0"/>
              <a:t>Kullandığımız yöntemle doku betimlenmesi ve sınıflandırılması konusunda farklı, basit ve etkili bir yöntem ortaya koymaya çalıştık. Karşılaştırdığımız daha sade yöntemlere önemli oranda üstünlük sağladığını gördük.</a:t>
            </a:r>
          </a:p>
          <a:p>
            <a:endParaRPr lang="tr-TR" sz="2800" dirty="0"/>
          </a:p>
          <a:p>
            <a:r>
              <a:rPr lang="tr-TR" sz="2800" dirty="0"/>
              <a:t>Yöntemimize aydınlık değişimine, dönmeye ve boyut değişimine karşı dayanıklılık da sağlayabilecek daha fazla sayıda öznitelik ekleyerek ve farklı sınıflandırıcılar kullanarak daha yüksek bir başarım oranı elde edilebileceğini düşünüyoruz.</a:t>
            </a:r>
          </a:p>
        </p:txBody>
      </p:sp>
    </p:spTree>
    <p:extLst>
      <p:ext uri="{BB962C8B-B14F-4D97-AF65-F5344CB8AC3E}">
        <p14:creationId xmlns:p14="http://schemas.microsoft.com/office/powerpoint/2010/main" val="3514668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cxnSp>
        <p:nvCxnSpPr>
          <p:cNvPr id="9" name="Straight Connector 8"/>
          <p:cNvCxnSpPr/>
          <p:nvPr/>
        </p:nvCxnSpPr>
        <p:spPr>
          <a:xfrm flipV="1">
            <a:off x="1717964" y="6293776"/>
            <a:ext cx="9947563" cy="18474"/>
          </a:xfrm>
          <a:prstGeom prst="line">
            <a:avLst/>
          </a:prstGeom>
          <a:ln w="28575"/>
        </p:spPr>
        <p:style>
          <a:lnRef idx="1">
            <a:schemeClr val="accent5"/>
          </a:lnRef>
          <a:fillRef idx="0">
            <a:schemeClr val="accent5"/>
          </a:fillRef>
          <a:effectRef idx="0">
            <a:schemeClr val="accent5"/>
          </a:effectRef>
          <a:fontRef idx="minor">
            <a:schemeClr val="tx1"/>
          </a:fontRef>
        </p:style>
      </p:cxnSp>
      <p:cxnSp>
        <p:nvCxnSpPr>
          <p:cNvPr id="10" name="Straight Connector 9"/>
          <p:cNvCxnSpPr/>
          <p:nvPr/>
        </p:nvCxnSpPr>
        <p:spPr>
          <a:xfrm>
            <a:off x="540327" y="526472"/>
            <a:ext cx="11125200" cy="27710"/>
          </a:xfrm>
          <a:prstGeom prst="line">
            <a:avLst/>
          </a:prstGeom>
          <a:ln w="28575"/>
        </p:spPr>
        <p:style>
          <a:lnRef idx="1">
            <a:schemeClr val="accent5"/>
          </a:lnRef>
          <a:fillRef idx="0">
            <a:schemeClr val="accent5"/>
          </a:fillRef>
          <a:effectRef idx="0">
            <a:schemeClr val="accent5"/>
          </a:effectRef>
          <a:fontRef idx="minor">
            <a:schemeClr val="tx1"/>
          </a:fontRef>
        </p:style>
      </p:cxnSp>
      <p:sp>
        <p:nvSpPr>
          <p:cNvPr id="12" name="Title 1"/>
          <p:cNvSpPr txBox="1">
            <a:spLocks/>
          </p:cNvSpPr>
          <p:nvPr/>
        </p:nvSpPr>
        <p:spPr>
          <a:xfrm>
            <a:off x="540327" y="2615898"/>
            <a:ext cx="11125200" cy="655953"/>
          </a:xfrm>
          <a:prstGeom prst="rect">
            <a:avLst/>
          </a:prstGeom>
        </p:spPr>
        <p:txBody>
          <a:bodyPr vert="horz" wrap="none" lIns="91440" tIns="45720" rIns="91440" bIns="45720" rtlCol="0" anchor="t">
            <a:noAutofit/>
          </a:bodyPr>
          <a:lstStyle>
            <a:lvl1pPr algn="r" defTabSz="914400" rtl="0" eaLnBrk="1" latinLnBrk="0" hangingPunct="1">
              <a:lnSpc>
                <a:spcPct val="90000"/>
              </a:lnSpc>
              <a:spcBef>
                <a:spcPct val="0"/>
              </a:spcBef>
              <a:buNone/>
              <a:defRPr sz="9600" b="0" kern="120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ea typeface="+mj-ea"/>
                <a:cs typeface="+mj-cs"/>
              </a:defRPr>
            </a:lvl1pPr>
          </a:lstStyle>
          <a:p>
            <a:pPr algn="ctr"/>
            <a:r>
              <a:rPr lang="tr-TR" sz="3000" b="1" spc="0" dirty="0" err="1">
                <a:solidFill>
                  <a:schemeClr val="tx1"/>
                </a:solidFill>
                <a:effectLst>
                  <a:outerShdw blurRad="38100" dist="38100" dir="2700000" algn="tl">
                    <a:srgbClr val="000000">
                      <a:alpha val="43137"/>
                    </a:srgbClr>
                  </a:outerShdw>
                </a:effectLst>
                <a:latin typeface="Segoe UI Light" pitchFamily="34" charset="0"/>
              </a:rPr>
              <a:t>Biçimbilimsel</a:t>
            </a:r>
            <a:r>
              <a:rPr lang="tr-TR" sz="3000" b="1" spc="0" dirty="0">
                <a:solidFill>
                  <a:schemeClr val="tx1"/>
                </a:solidFill>
                <a:effectLst>
                  <a:outerShdw blurRad="38100" dist="38100" dir="2700000" algn="tl">
                    <a:srgbClr val="000000">
                      <a:alpha val="43137"/>
                    </a:srgbClr>
                  </a:outerShdw>
                </a:effectLst>
                <a:latin typeface="Segoe UI Light" pitchFamily="34" charset="0"/>
              </a:rPr>
              <a:t> Özniteliklerin Eş-Oluşumlarına Dayalı Doku </a:t>
            </a:r>
            <a:r>
              <a:rPr lang="tr-TR" sz="3000" b="1" spc="0" dirty="0" smtClean="0">
                <a:solidFill>
                  <a:schemeClr val="tx1"/>
                </a:solidFill>
                <a:effectLst>
                  <a:outerShdw blurRad="38100" dist="38100" dir="2700000" algn="tl">
                    <a:srgbClr val="000000">
                      <a:alpha val="43137"/>
                    </a:srgbClr>
                  </a:outerShdw>
                </a:effectLst>
                <a:latin typeface="Segoe UI Light" pitchFamily="34" charset="0"/>
              </a:rPr>
              <a:t>Betimleme</a:t>
            </a:r>
            <a:endParaRPr lang="tr-TR" sz="3000" spc="0" dirty="0" smtClean="0">
              <a:solidFill>
                <a:schemeClr val="tx1"/>
              </a:solidFill>
              <a:effectLst>
                <a:outerShdw blurRad="38100" dist="38100" dir="2700000" algn="tl">
                  <a:srgbClr val="000000">
                    <a:alpha val="43137"/>
                  </a:srgbClr>
                </a:outerShdw>
              </a:effectLst>
              <a:latin typeface="Segoe UI Light" pitchFamily="34" charset="0"/>
            </a:endParaRPr>
          </a:p>
        </p:txBody>
      </p:sp>
      <p:pic>
        <p:nvPicPr>
          <p:cNvPr id="13" name="Picture 2" descr="kurumsal-logo"/>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3408"/>
          <a:stretch/>
        </p:blipFill>
        <p:spPr bwMode="auto">
          <a:xfrm>
            <a:off x="214467" y="5819235"/>
            <a:ext cx="1695058" cy="986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ikdörtgen 1"/>
          <p:cNvSpPr/>
          <p:nvPr/>
        </p:nvSpPr>
        <p:spPr>
          <a:xfrm>
            <a:off x="4128720" y="5587372"/>
            <a:ext cx="7536807" cy="461665"/>
          </a:xfrm>
          <a:prstGeom prst="rect">
            <a:avLst/>
          </a:prstGeom>
        </p:spPr>
        <p:txBody>
          <a:bodyPr wrap="none">
            <a:spAutoFit/>
          </a:bodyPr>
          <a:lstStyle/>
          <a:p>
            <a:r>
              <a:rPr lang="tr-TR" sz="2400" dirty="0"/>
              <a:t>Okan </a:t>
            </a:r>
            <a:r>
              <a:rPr lang="tr-TR" sz="2400" dirty="0" smtClean="0"/>
              <a:t>Üniversitesi Bilgisayar </a:t>
            </a:r>
            <a:r>
              <a:rPr lang="tr-TR" sz="2400" dirty="0"/>
              <a:t>Mühendisliği </a:t>
            </a:r>
            <a:r>
              <a:rPr lang="tr-TR" sz="2400" dirty="0" smtClean="0"/>
              <a:t>Bölümü / İstanbul</a:t>
            </a:r>
            <a:endParaRPr lang="tr-TR" sz="2400" dirty="0"/>
          </a:p>
        </p:txBody>
      </p:sp>
      <p:sp>
        <p:nvSpPr>
          <p:cNvPr id="8" name="Dikdörtgen 7"/>
          <p:cNvSpPr/>
          <p:nvPr/>
        </p:nvSpPr>
        <p:spPr>
          <a:xfrm>
            <a:off x="9101875" y="4392434"/>
            <a:ext cx="2563651" cy="1015663"/>
          </a:xfrm>
          <a:prstGeom prst="rect">
            <a:avLst/>
          </a:prstGeom>
        </p:spPr>
        <p:txBody>
          <a:bodyPr wrap="none">
            <a:spAutoFit/>
          </a:bodyPr>
          <a:lstStyle/>
          <a:p>
            <a:pPr algn="r"/>
            <a:r>
              <a:rPr lang="tr-TR" sz="3000" dirty="0"/>
              <a:t>İzzet </a:t>
            </a:r>
            <a:r>
              <a:rPr lang="tr-TR" sz="3000" dirty="0" smtClean="0"/>
              <a:t>Özen</a:t>
            </a:r>
            <a:endParaRPr lang="tr-TR" sz="3000" dirty="0"/>
          </a:p>
          <a:p>
            <a:pPr algn="r"/>
            <a:r>
              <a:rPr lang="tr-TR" sz="3000" dirty="0" err="1"/>
              <a:t>Erchan</a:t>
            </a:r>
            <a:r>
              <a:rPr lang="tr-TR" sz="3000" dirty="0"/>
              <a:t> </a:t>
            </a:r>
            <a:r>
              <a:rPr lang="tr-TR" sz="3000" dirty="0" err="1"/>
              <a:t>Aptoula</a:t>
            </a:r>
            <a:endParaRPr lang="tr-TR" sz="3000" dirty="0"/>
          </a:p>
        </p:txBody>
      </p:sp>
      <p:sp>
        <p:nvSpPr>
          <p:cNvPr id="11" name="Dikdörtgen 10"/>
          <p:cNvSpPr/>
          <p:nvPr/>
        </p:nvSpPr>
        <p:spPr>
          <a:xfrm>
            <a:off x="10077912" y="6343600"/>
            <a:ext cx="1587614" cy="461665"/>
          </a:xfrm>
          <a:prstGeom prst="rect">
            <a:avLst/>
          </a:prstGeom>
        </p:spPr>
        <p:txBody>
          <a:bodyPr wrap="none">
            <a:spAutoFit/>
          </a:bodyPr>
          <a:lstStyle/>
          <a:p>
            <a:r>
              <a:rPr lang="tr-TR" sz="2400" dirty="0" smtClean="0"/>
              <a:t>Şubat 2016</a:t>
            </a:r>
            <a:endParaRPr lang="tr-TR" sz="2400" dirty="0"/>
          </a:p>
        </p:txBody>
      </p:sp>
      <p:sp>
        <p:nvSpPr>
          <p:cNvPr id="14" name="Başlık 1"/>
          <p:cNvSpPr txBox="1">
            <a:spLocks/>
          </p:cNvSpPr>
          <p:nvPr/>
        </p:nvSpPr>
        <p:spPr>
          <a:xfrm>
            <a:off x="457199" y="274638"/>
            <a:ext cx="11208327"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tr-TR" b="1" dirty="0" smtClean="0"/>
              <a:t>Teşekkürler</a:t>
            </a:r>
            <a:endParaRPr lang="tr-TR" b="1" dirty="0"/>
          </a:p>
        </p:txBody>
      </p:sp>
    </p:spTree>
    <p:extLst>
      <p:ext uri="{BB962C8B-B14F-4D97-AF65-F5344CB8AC3E}">
        <p14:creationId xmlns:p14="http://schemas.microsoft.com/office/powerpoint/2010/main" val="18040836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4962</TotalTime>
  <Words>1302</Words>
  <Application>Microsoft Office PowerPoint</Application>
  <PresentationFormat>Özel</PresentationFormat>
  <Paragraphs>239</Paragraphs>
  <Slides>31</Slides>
  <Notes>0</Notes>
  <HiddenSlides>0</HiddenSlides>
  <MMClips>0</MMClips>
  <ScaleCrop>false</ScaleCrop>
  <HeadingPairs>
    <vt:vector size="4" baseType="variant">
      <vt:variant>
        <vt:lpstr>Tema</vt:lpstr>
      </vt:variant>
      <vt:variant>
        <vt:i4>1</vt:i4>
      </vt:variant>
      <vt:variant>
        <vt:lpstr>Slayt Başlıkları</vt:lpstr>
      </vt:variant>
      <vt:variant>
        <vt:i4>31</vt:i4>
      </vt:variant>
    </vt:vector>
  </HeadingPairs>
  <TitlesOfParts>
    <vt:vector size="32" baseType="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YavuZ ..</dc:creator>
  <cp:lastModifiedBy>boss</cp:lastModifiedBy>
  <cp:revision>139</cp:revision>
  <dcterms:created xsi:type="dcterms:W3CDTF">2014-11-09T20:43:03Z</dcterms:created>
  <dcterms:modified xsi:type="dcterms:W3CDTF">2016-02-04T07:37:21Z</dcterms:modified>
</cp:coreProperties>
</file>