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58"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D9F75050-0E15-4C5B-92B0-66D068882F1F}" type="datetimeFigureOut">
              <a:rPr lang="tr-TR" smtClean="0"/>
              <a:pPr/>
              <a:t>02.02.2016</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B1DEFA8C-F947-479F-BE07-76B6B3F80BF1}"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masterClrMapping/>
  </p:clrMapOvr>
  <p:transition spd="slow">
    <p:newsfla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02.02.2016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slow">
    <p:newsfla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02.02.2016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slow">
    <p:newsfla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02.02.2016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transition spd="slow">
    <p:newsfla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02.02.2016</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B1DEFA8C-F947-479F-BE07-76B6B3F80BF1}" type="slidenum">
              <a:rPr lang="tr-TR" smtClean="0"/>
              <a:pPr/>
              <a:t>‹#›</a:t>
            </a:fld>
            <a:endParaRPr lang="tr-TR"/>
          </a:p>
        </p:txBody>
      </p:sp>
    </p:spTree>
  </p:cSld>
  <p:clrMapOvr>
    <a:masterClrMapping/>
  </p:clrMapOvr>
  <p:transition spd="slow">
    <p:newsfla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02.02.2016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transition spd="slow">
    <p:newsfla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02.02.2016</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transition spd="slow">
    <p:newsfla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02.02.2016</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slow">
    <p:newsfla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02.02.2016</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slow">
    <p:newsfla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02.02.2016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transition spd="slow">
    <p:newsfla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02.02.2016</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B1DEFA8C-F947-479F-BE07-76B6B3F80BF1}"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transition spd="slow">
    <p:newsfla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D9F75050-0E15-4C5B-92B0-66D068882F1F}" type="datetimeFigureOut">
              <a:rPr lang="tr-TR" smtClean="0"/>
              <a:pPr/>
              <a:t>02.02.2016</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newsflash/>
  </p:transition>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oguz\Desktop\BILDIRI\cyberloafing.jpg"/>
          <p:cNvPicPr>
            <a:picLocks noChangeAspect="1" noChangeArrowheads="1"/>
          </p:cNvPicPr>
          <p:nvPr/>
        </p:nvPicPr>
        <p:blipFill>
          <a:blip r:embed="rId3" cstate="print"/>
          <a:srcRect/>
          <a:stretch>
            <a:fillRect/>
          </a:stretch>
        </p:blipFill>
        <p:spPr bwMode="auto">
          <a:xfrm>
            <a:off x="1043608" y="2996952"/>
            <a:ext cx="6007768" cy="3096344"/>
          </a:xfrm>
          <a:prstGeom prst="rect">
            <a:avLst/>
          </a:prstGeom>
          <a:noFill/>
          <a:ln>
            <a:no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p:spPr>
      </p:pic>
      <p:sp>
        <p:nvSpPr>
          <p:cNvPr id="8" name="7 Alt Başlık"/>
          <p:cNvSpPr>
            <a:spLocks noGrp="1"/>
          </p:cNvSpPr>
          <p:nvPr>
            <p:ph type="subTitle" idx="1"/>
          </p:nvPr>
        </p:nvSpPr>
        <p:spPr/>
        <p:txBody>
          <a:bodyPr/>
          <a:lstStyle/>
          <a:p>
            <a:endParaRPr lang="tr-TR" dirty="0"/>
          </a:p>
        </p:txBody>
      </p:sp>
      <p:sp>
        <p:nvSpPr>
          <p:cNvPr id="2" name="1 Başlık"/>
          <p:cNvSpPr>
            <a:spLocks noGrp="1"/>
          </p:cNvSpPr>
          <p:nvPr>
            <p:ph type="ctrTitle"/>
          </p:nvPr>
        </p:nvSpPr>
        <p:spPr>
          <a:xfrm>
            <a:off x="1043608" y="1268760"/>
            <a:ext cx="7772400" cy="1470025"/>
          </a:xfrm>
        </p:spPr>
        <p:txBody>
          <a:bodyPr>
            <a:normAutofit fontScale="90000"/>
          </a:bodyPr>
          <a:lstStyle/>
          <a:p>
            <a:r>
              <a:rPr lang="tr-TR" dirty="0" smtClean="0"/>
              <a:t/>
            </a:r>
            <a:br>
              <a:rPr lang="tr-TR" dirty="0" smtClean="0"/>
            </a:br>
            <a:r>
              <a:rPr lang="tr-TR" dirty="0" smtClean="0">
                <a:latin typeface="Bodoni MT Black" pitchFamily="18" charset="0"/>
              </a:rPr>
              <a:t> </a:t>
            </a:r>
            <a:r>
              <a:rPr lang="tr-TR" b="1" dirty="0" smtClean="0">
                <a:latin typeface="Bodoni MT Black" pitchFamily="18" charset="0"/>
              </a:rPr>
              <a:t>Turizm İşletmelerinde Sanal </a:t>
            </a:r>
            <a:r>
              <a:rPr lang="tr-TR" b="1" dirty="0" smtClean="0">
                <a:latin typeface="Bodoni MT Black" pitchFamily="18" charset="0"/>
              </a:rPr>
              <a:t/>
            </a:r>
            <a:br>
              <a:rPr lang="tr-TR" b="1" dirty="0" smtClean="0">
                <a:latin typeface="Bodoni MT Black" pitchFamily="18" charset="0"/>
              </a:rPr>
            </a:br>
            <a:r>
              <a:rPr lang="tr-TR" b="1" dirty="0" smtClean="0">
                <a:latin typeface="Bodoni MT Black" pitchFamily="18" charset="0"/>
              </a:rPr>
              <a:t>Kaytarma</a:t>
            </a:r>
            <a:r>
              <a:rPr lang="tr-TR" b="1" dirty="0" smtClean="0">
                <a:latin typeface="Bodoni MT Black" pitchFamily="18" charset="0"/>
              </a:rPr>
              <a:t>: Teorik Bir İnceleme </a:t>
            </a:r>
            <a:endParaRPr lang="tr-TR" dirty="0">
              <a:latin typeface="Bodoni MT Black" pitchFamily="18" charset="0"/>
            </a:endParaRPr>
          </a:p>
        </p:txBody>
      </p:sp>
      <p:sp>
        <p:nvSpPr>
          <p:cNvPr id="5" name="1 Başlık"/>
          <p:cNvSpPr txBox="1">
            <a:spLocks/>
          </p:cNvSpPr>
          <p:nvPr/>
        </p:nvSpPr>
        <p:spPr>
          <a:xfrm>
            <a:off x="1115616" y="260648"/>
            <a:ext cx="7772400" cy="1209377"/>
          </a:xfrm>
          <a:prstGeom prst="rect">
            <a:avLst/>
          </a:prstGeom>
        </p:spPr>
        <p:txBody>
          <a:bodyPr bIns="91440" anchor="ctr" anchorCtr="0">
            <a:normAutofit fontScale="67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4000" b="0" i="0" u="none" strike="noStrike" kern="1200" cap="none" spc="0" normalizeH="0" baseline="0" noProof="0" dirty="0" smtClean="0">
                <a:ln>
                  <a:noFill/>
                </a:ln>
                <a:solidFill>
                  <a:srgbClr val="FFFFFF"/>
                </a:solidFill>
                <a:effectLst/>
                <a:uLnTx/>
                <a:uFillTx/>
                <a:latin typeface="+mj-lt"/>
                <a:ea typeface="+mj-ea"/>
                <a:cs typeface="+mj-cs"/>
              </a:rPr>
              <a:t/>
            </a:r>
            <a:br>
              <a:rPr kumimoji="0" lang="tr-TR" sz="4000" b="0" i="0" u="none" strike="noStrike" kern="1200" cap="none" spc="0" normalizeH="0" baseline="0" noProof="0" dirty="0" smtClean="0">
                <a:ln>
                  <a:noFill/>
                </a:ln>
                <a:solidFill>
                  <a:srgbClr val="FFFFFF"/>
                </a:solidFill>
                <a:effectLst/>
                <a:uLnTx/>
                <a:uFillTx/>
                <a:latin typeface="+mj-lt"/>
                <a:ea typeface="+mj-ea"/>
                <a:cs typeface="+mj-cs"/>
              </a:rPr>
            </a:br>
            <a:r>
              <a:rPr kumimoji="0" lang="tr-TR" sz="4000" b="0" i="0" u="none" strike="noStrike" kern="1200" cap="none" spc="0" normalizeH="0" baseline="0" noProof="0" dirty="0" smtClean="0">
                <a:ln>
                  <a:noFill/>
                </a:ln>
                <a:solidFill>
                  <a:srgbClr val="FFFFFF"/>
                </a:solidFill>
                <a:effectLst/>
                <a:uLnTx/>
                <a:uFillTx/>
                <a:latin typeface="+mj-lt"/>
                <a:ea typeface="+mj-ea"/>
                <a:cs typeface="+mj-cs"/>
              </a:rPr>
              <a:t> </a:t>
            </a:r>
            <a:r>
              <a:rPr kumimoji="0" lang="tr-TR" sz="4000" b="1" i="0" u="none" strike="noStrike" kern="1200" cap="none" spc="0" normalizeH="0" baseline="0" noProof="0" dirty="0" smtClean="0">
                <a:ln>
                  <a:noFill/>
                </a:ln>
                <a:solidFill>
                  <a:srgbClr val="FFFFFF"/>
                </a:solidFill>
                <a:effectLst/>
                <a:uLnTx/>
                <a:uFillTx/>
                <a:latin typeface="+mj-lt"/>
                <a:ea typeface="+mj-ea"/>
                <a:cs typeface="+mj-cs"/>
              </a:rPr>
              <a:t>Turizm İşletmelerinde Sanal </a:t>
            </a:r>
            <a:br>
              <a:rPr kumimoji="0" lang="tr-TR" sz="4000" b="1" i="0" u="none" strike="noStrike" kern="1200" cap="none" spc="0" normalizeH="0" baseline="0" noProof="0" dirty="0" smtClean="0">
                <a:ln>
                  <a:noFill/>
                </a:ln>
                <a:solidFill>
                  <a:srgbClr val="FFFFFF"/>
                </a:solidFill>
                <a:effectLst/>
                <a:uLnTx/>
                <a:uFillTx/>
                <a:latin typeface="+mj-lt"/>
                <a:ea typeface="+mj-ea"/>
                <a:cs typeface="+mj-cs"/>
              </a:rPr>
            </a:br>
            <a:r>
              <a:rPr kumimoji="0" lang="tr-TR" sz="4000" b="1" i="0" u="none" strike="noStrike" kern="1200" cap="none" spc="0" normalizeH="0" baseline="0" noProof="0" dirty="0" smtClean="0">
                <a:ln>
                  <a:noFill/>
                </a:ln>
                <a:solidFill>
                  <a:srgbClr val="FFFFFF"/>
                </a:solidFill>
                <a:effectLst/>
                <a:uLnTx/>
                <a:uFillTx/>
                <a:latin typeface="+mj-lt"/>
                <a:ea typeface="+mj-ea"/>
                <a:cs typeface="+mj-cs"/>
              </a:rPr>
              <a:t>Kaytarma: Teorik Bir İnceleme </a:t>
            </a:r>
            <a:endParaRPr kumimoji="0" lang="tr-TR" sz="4000" b="0" i="0" u="none" strike="noStrike" kern="1200" cap="none" spc="0" normalizeH="0" baseline="0" noProof="0" dirty="0">
              <a:ln>
                <a:noFill/>
              </a:ln>
              <a:solidFill>
                <a:srgbClr val="FFFFFF"/>
              </a:solidFill>
              <a:effectLst/>
              <a:uLnTx/>
              <a:uFillTx/>
              <a:latin typeface="+mj-lt"/>
              <a:ea typeface="+mj-ea"/>
              <a:cs typeface="+mj-cs"/>
            </a:endParaRPr>
          </a:p>
        </p:txBody>
      </p:sp>
      <p:sp>
        <p:nvSpPr>
          <p:cNvPr id="6" name="1 Başlık"/>
          <p:cNvSpPr txBox="1">
            <a:spLocks/>
          </p:cNvSpPr>
          <p:nvPr/>
        </p:nvSpPr>
        <p:spPr>
          <a:xfrm>
            <a:off x="179512" y="0"/>
            <a:ext cx="8780512" cy="1470025"/>
          </a:xfrm>
          <a:prstGeom prst="rect">
            <a:avLst/>
          </a:prstGeom>
        </p:spPr>
        <p:txBody>
          <a:bodyPr bIns="91440" anchor="ctr" anchorCtr="0">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tr-TR" sz="3200" noProof="0" dirty="0" err="1" smtClean="0">
                <a:latin typeface="+mj-lt"/>
                <a:ea typeface="+mj-ea"/>
                <a:cs typeface="+mj-cs"/>
              </a:rPr>
              <a:t>Oğuzhan</a:t>
            </a:r>
            <a:r>
              <a:rPr lang="tr-TR" sz="3200" noProof="0" dirty="0" smtClean="0">
                <a:latin typeface="+mj-lt"/>
                <a:ea typeface="+mj-ea"/>
                <a:cs typeface="+mj-cs"/>
              </a:rPr>
              <a:t> SERTTAŞ &amp; </a:t>
            </a:r>
            <a:r>
              <a:rPr kumimoji="0" lang="tr-TR" sz="3200" i="0" u="none" strike="noStrike" kern="1200" cap="none" spc="0" normalizeH="0" baseline="0" dirty="0" smtClean="0">
                <a:ln>
                  <a:noFill/>
                </a:ln>
                <a:effectLst/>
                <a:uLnTx/>
                <a:uFillTx/>
                <a:latin typeface="+mj-lt"/>
                <a:ea typeface="+mj-ea"/>
                <a:cs typeface="+mj-cs"/>
              </a:rPr>
              <a:t>Yrd.</a:t>
            </a:r>
            <a:r>
              <a:rPr kumimoji="0" lang="tr-TR" sz="3200" i="0" u="none" strike="noStrike" kern="1200" cap="none" spc="0" normalizeH="0" dirty="0" smtClean="0">
                <a:ln>
                  <a:noFill/>
                </a:ln>
                <a:effectLst/>
                <a:uLnTx/>
                <a:uFillTx/>
                <a:latin typeface="+mj-lt"/>
                <a:ea typeface="+mj-ea"/>
                <a:cs typeface="+mj-cs"/>
              </a:rPr>
              <a:t> Doç. Dr. Güntekin ŞİMŞEK</a:t>
            </a:r>
            <a:endParaRPr kumimoji="0" lang="tr-TR" sz="3200" i="0" u="none" strike="noStrike" kern="1200" cap="none" spc="0" normalizeH="0" baseline="0" noProof="0" dirty="0">
              <a:ln>
                <a:noFill/>
              </a:ln>
              <a:effectLst/>
              <a:uLnTx/>
              <a:uFillTx/>
              <a:latin typeface="+mj-lt"/>
              <a:ea typeface="+mj-ea"/>
              <a:cs typeface="+mj-cs"/>
            </a:endParaRPr>
          </a:p>
        </p:txBody>
      </p:sp>
    </p:spTree>
  </p:cSld>
  <p:clrMapOvr>
    <a:masterClrMapping/>
  </p:clrMapOvr>
  <p:transition spd="slow">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67544" y="260648"/>
            <a:ext cx="8208912" cy="6264696"/>
          </a:xfrm>
        </p:spPr>
        <p:txBody>
          <a:bodyPr>
            <a:normAutofit/>
          </a:bodyPr>
          <a:lstStyle/>
          <a:p>
            <a:pPr>
              <a:buNone/>
            </a:pPr>
            <a:endParaRPr lang="tr-TR" sz="2800" dirty="0" smtClean="0">
              <a:solidFill>
                <a:schemeClr val="accent1"/>
              </a:solidFill>
            </a:endParaRPr>
          </a:p>
          <a:p>
            <a:endParaRPr lang="tr-TR" dirty="0" smtClean="0"/>
          </a:p>
          <a:p>
            <a:pPr>
              <a:buNone/>
            </a:pPr>
            <a:r>
              <a:rPr lang="tr-TR" sz="2400" dirty="0" smtClean="0">
                <a:solidFill>
                  <a:schemeClr val="accent1"/>
                </a:solidFill>
              </a:rPr>
              <a:t>                                       </a:t>
            </a:r>
            <a:r>
              <a:rPr lang="tr-TR" dirty="0" smtClean="0">
                <a:solidFill>
                  <a:schemeClr val="accent1"/>
                </a:solidFill>
                <a:latin typeface="Aharoni" pitchFamily="2" charset="-79"/>
                <a:cs typeface="Aharoni" pitchFamily="2" charset="-79"/>
              </a:rPr>
              <a:t>Sanal </a:t>
            </a:r>
            <a:r>
              <a:rPr lang="tr-TR" dirty="0" smtClean="0">
                <a:solidFill>
                  <a:schemeClr val="accent1"/>
                </a:solidFill>
                <a:latin typeface="Aharoni" pitchFamily="2" charset="-79"/>
                <a:cs typeface="Aharoni" pitchFamily="2" charset="-79"/>
              </a:rPr>
              <a:t>kaytarma</a:t>
            </a:r>
            <a:endParaRPr lang="tr-TR" dirty="0" smtClean="0">
              <a:latin typeface="Aharoni" pitchFamily="2" charset="-79"/>
              <a:cs typeface="Aharoni" pitchFamily="2" charset="-79"/>
            </a:endParaRPr>
          </a:p>
          <a:p>
            <a:endParaRPr lang="tr-TR" dirty="0" smtClean="0"/>
          </a:p>
          <a:p>
            <a:pPr>
              <a:buNone/>
            </a:pPr>
            <a:endParaRPr lang="tr-TR" dirty="0" smtClean="0"/>
          </a:p>
          <a:p>
            <a:pPr>
              <a:buNone/>
            </a:pPr>
            <a:endParaRPr lang="tr-TR" dirty="0" smtClean="0">
              <a:solidFill>
                <a:schemeClr val="accent1"/>
              </a:solidFill>
            </a:endParaRPr>
          </a:p>
          <a:p>
            <a:pPr>
              <a:buNone/>
            </a:pPr>
            <a:r>
              <a:rPr lang="tr-TR" sz="2400" dirty="0" smtClean="0">
                <a:solidFill>
                  <a:schemeClr val="accent1"/>
                </a:solidFill>
              </a:rPr>
              <a:t>      </a:t>
            </a:r>
            <a:r>
              <a:rPr lang="tr-TR" dirty="0" smtClean="0">
                <a:solidFill>
                  <a:schemeClr val="accent1"/>
                </a:solidFill>
                <a:latin typeface="Aharoni" pitchFamily="2" charset="-79"/>
                <a:cs typeface="Aharoni" pitchFamily="2" charset="-79"/>
              </a:rPr>
              <a:t>Sanal aylaklık                             Siber </a:t>
            </a:r>
            <a:r>
              <a:rPr lang="tr-TR" dirty="0" smtClean="0">
                <a:solidFill>
                  <a:schemeClr val="accent1"/>
                </a:solidFill>
                <a:latin typeface="Aharoni" pitchFamily="2" charset="-79"/>
                <a:cs typeface="Aharoni" pitchFamily="2" charset="-79"/>
              </a:rPr>
              <a:t>aylaklık</a:t>
            </a:r>
          </a:p>
          <a:p>
            <a:endParaRPr lang="tr-TR" sz="3000" dirty="0" smtClean="0">
              <a:solidFill>
                <a:schemeClr val="accent1"/>
              </a:solidFill>
            </a:endParaRPr>
          </a:p>
          <a:p>
            <a:endParaRPr lang="tr-TR" sz="3000" dirty="0" smtClean="0">
              <a:solidFill>
                <a:schemeClr val="accent1"/>
              </a:solidFill>
            </a:endParaRPr>
          </a:p>
          <a:p>
            <a:endParaRPr lang="tr-TR" sz="3000" dirty="0" smtClean="0">
              <a:solidFill>
                <a:schemeClr val="accent1"/>
              </a:solidFill>
            </a:endParaRPr>
          </a:p>
          <a:p>
            <a:pPr>
              <a:buNone/>
            </a:pPr>
            <a:r>
              <a:rPr lang="tr-TR" sz="3000" dirty="0" smtClean="0">
                <a:solidFill>
                  <a:schemeClr val="accent1"/>
                </a:solidFill>
              </a:rPr>
              <a:t>				</a:t>
            </a:r>
            <a:r>
              <a:rPr lang="tr-TR" dirty="0" smtClean="0">
                <a:solidFill>
                  <a:schemeClr val="accent1"/>
                </a:solidFill>
                <a:latin typeface="Aharoni" pitchFamily="2" charset="-79"/>
                <a:cs typeface="Aharoni" pitchFamily="2" charset="-79"/>
              </a:rPr>
              <a:t> Sanal </a:t>
            </a:r>
            <a:r>
              <a:rPr lang="tr-TR" dirty="0" smtClean="0">
                <a:solidFill>
                  <a:schemeClr val="accent1"/>
                </a:solidFill>
                <a:latin typeface="Aharoni" pitchFamily="2" charset="-79"/>
                <a:cs typeface="Aharoni" pitchFamily="2" charset="-79"/>
              </a:rPr>
              <a:t>sapkınlık</a:t>
            </a:r>
            <a:endParaRPr lang="tr-TR" dirty="0" smtClean="0">
              <a:solidFill>
                <a:schemeClr val="accent1"/>
              </a:solidFill>
              <a:latin typeface="Aharoni" pitchFamily="2" charset="-79"/>
              <a:cs typeface="Aharoni" pitchFamily="2" charset="-79"/>
            </a:endParaRPr>
          </a:p>
          <a:p>
            <a:endParaRPr lang="tr-TR" dirty="0" smtClean="0">
              <a:solidFill>
                <a:schemeClr val="accent1"/>
              </a:solidFill>
            </a:endParaRPr>
          </a:p>
          <a:p>
            <a:endParaRPr lang="tr-TR" dirty="0" smtClean="0"/>
          </a:p>
          <a:p>
            <a:endParaRPr lang="tr-TR" dirty="0" smtClean="0">
              <a:solidFill>
                <a:schemeClr val="accent1"/>
              </a:solidFill>
            </a:endParaRPr>
          </a:p>
          <a:p>
            <a:endParaRPr lang="tr-TR" dirty="0" smtClean="0">
              <a:solidFill>
                <a:schemeClr val="accent1"/>
              </a:solidFill>
            </a:endParaRPr>
          </a:p>
          <a:p>
            <a:endParaRPr lang="tr-TR" dirty="0" smtClean="0">
              <a:solidFill>
                <a:schemeClr val="accent1"/>
              </a:solidFill>
            </a:endParaRPr>
          </a:p>
          <a:p>
            <a:endParaRPr lang="tr-TR" dirty="0"/>
          </a:p>
        </p:txBody>
      </p:sp>
      <p:pic>
        <p:nvPicPr>
          <p:cNvPr id="2050" name="Picture 2" descr="C:\Users\oguz\Desktop\BILDIRI\images.bmp"/>
          <p:cNvPicPr>
            <a:picLocks noChangeAspect="1" noChangeArrowheads="1"/>
          </p:cNvPicPr>
          <p:nvPr/>
        </p:nvPicPr>
        <p:blipFill>
          <a:blip r:embed="rId2" cstate="print"/>
          <a:srcRect/>
          <a:stretch>
            <a:fillRect/>
          </a:stretch>
        </p:blipFill>
        <p:spPr bwMode="auto">
          <a:xfrm>
            <a:off x="6156176" y="908720"/>
            <a:ext cx="2694436" cy="1399034"/>
          </a:xfrm>
          <a:prstGeom prst="roundRect">
            <a:avLst>
              <a:gd name="adj" fmla="val 8594"/>
            </a:avLst>
          </a:prstGeom>
          <a:solidFill>
            <a:srgbClr val="FFFFFF">
              <a:shade val="85000"/>
            </a:srgbClr>
          </a:solidFill>
          <a:ln>
            <a:noFill/>
          </a:ln>
          <a:effectLst>
            <a:outerShdw blurRad="44450" dist="27940" dir="5400000" algn="ctr">
              <a:srgbClr val="000000">
                <a:alpha val="32000"/>
              </a:srgbClr>
            </a:outerShdw>
            <a:reflection blurRad="12700" stA="38000" endPos="28000" dist="5000" dir="5400000" sy="-100000" algn="bl" rotWithShape="0"/>
          </a:effectLst>
          <a:scene3d>
            <a:camera prst="orthographicFront">
              <a:rot lat="0" lon="0" rev="0"/>
            </a:camera>
            <a:lightRig rig="balanced" dir="t">
              <a:rot lat="0" lon="0" rev="8700000"/>
            </a:lightRig>
          </a:scene3d>
          <a:sp3d>
            <a:bevelT w="190500" h="38100"/>
          </a:sp3d>
        </p:spPr>
      </p:pic>
      <p:pic>
        <p:nvPicPr>
          <p:cNvPr id="2053" name="Picture 5" descr="C:\Users\oguz\Desktop\BILDIRI\CZKOGBKWkAQjBSr.bmp"/>
          <p:cNvPicPr>
            <a:picLocks noChangeAspect="1" noChangeArrowheads="1"/>
          </p:cNvPicPr>
          <p:nvPr/>
        </p:nvPicPr>
        <p:blipFill>
          <a:blip r:embed="rId3" cstate="print"/>
          <a:srcRect/>
          <a:stretch>
            <a:fillRect/>
          </a:stretch>
        </p:blipFill>
        <p:spPr bwMode="auto">
          <a:xfrm>
            <a:off x="6300192" y="4797152"/>
            <a:ext cx="2232248" cy="1577455"/>
          </a:xfrm>
          <a:prstGeom prst="rect">
            <a:avLst/>
          </a:prstGeom>
          <a:ln>
            <a:noFill/>
          </a:ln>
          <a:effectLst>
            <a:outerShdw blurRad="184150" dist="241300" dir="11520000" sx="110000" sy="110000" algn="ctr">
              <a:srgbClr val="000000">
                <a:alpha val="18000"/>
              </a:srgbClr>
            </a:outerShdw>
            <a:softEdge rad="112500"/>
          </a:effectLst>
          <a:scene3d>
            <a:camera prst="perspectiveFront" fov="5100000">
              <a:rot lat="0" lon="2100000" rev="0"/>
            </a:camera>
            <a:lightRig rig="flood" dir="t">
              <a:rot lat="0" lon="0" rev="13800000"/>
            </a:lightRig>
          </a:scene3d>
          <a:sp3d extrusionH="107950" prstMaterial="plastic">
            <a:bevelT w="82550" h="63500" prst="divot"/>
            <a:bevelB/>
          </a:sp3d>
        </p:spPr>
      </p:pic>
      <p:pic>
        <p:nvPicPr>
          <p:cNvPr id="8" name="Picture 4" descr="C:\Users\oguz\Desktop\BILDIRI\indir.jpg"/>
          <p:cNvPicPr>
            <a:picLocks noChangeAspect="1" noChangeArrowheads="1"/>
          </p:cNvPicPr>
          <p:nvPr/>
        </p:nvPicPr>
        <p:blipFill>
          <a:blip r:embed="rId4" cstate="print"/>
          <a:srcRect/>
          <a:stretch>
            <a:fillRect/>
          </a:stretch>
        </p:blipFill>
        <p:spPr bwMode="auto">
          <a:xfrm>
            <a:off x="827584" y="692696"/>
            <a:ext cx="1800200" cy="1800200"/>
          </a:xfrm>
          <a:prstGeom prst="rect">
            <a:avLst/>
          </a:prstGeom>
          <a:no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pic>
      <p:pic>
        <p:nvPicPr>
          <p:cNvPr id="2054" name="Picture 6" descr="C:\Users\oguz\Desktop\BILDIRI\rsz_internet_kullanımı_kapak.jpg"/>
          <p:cNvPicPr>
            <a:picLocks noChangeAspect="1" noChangeArrowheads="1"/>
          </p:cNvPicPr>
          <p:nvPr/>
        </p:nvPicPr>
        <p:blipFill>
          <a:blip r:embed="rId5" cstate="print"/>
          <a:srcRect/>
          <a:stretch>
            <a:fillRect/>
          </a:stretch>
        </p:blipFill>
        <p:spPr bwMode="auto">
          <a:xfrm>
            <a:off x="3347864" y="2564904"/>
            <a:ext cx="2291886" cy="1657673"/>
          </a:xfrm>
          <a:prstGeom prst="rect">
            <a:avLst/>
          </a:prstGeom>
          <a:noFill/>
        </p:spPr>
      </p:pic>
      <p:pic>
        <p:nvPicPr>
          <p:cNvPr id="2055" name="Picture 7" descr="C:\Users\oguz\Desktop\BILDIRI\bitem.jpg"/>
          <p:cNvPicPr>
            <a:picLocks noChangeAspect="1" noChangeArrowheads="1"/>
          </p:cNvPicPr>
          <p:nvPr/>
        </p:nvPicPr>
        <p:blipFill>
          <a:blip r:embed="rId6" cstate="print"/>
          <a:srcRect/>
          <a:stretch>
            <a:fillRect/>
          </a:stretch>
        </p:blipFill>
        <p:spPr bwMode="auto">
          <a:xfrm>
            <a:off x="683568" y="4941168"/>
            <a:ext cx="2364481" cy="1311548"/>
          </a:xfrm>
          <a:prstGeom prst="rect">
            <a:avLst/>
          </a:prstGeom>
          <a:ln>
            <a:noFill/>
          </a:ln>
          <a:effectLst>
            <a:innerShdw blurRad="114300">
              <a:prstClr val="black"/>
            </a:innerShdw>
          </a:effectLst>
        </p:spPr>
      </p:pic>
    </p:spTree>
  </p:cSld>
  <p:clrMapOvr>
    <a:masterClrMapping/>
  </p:clrMapOvr>
  <p:transition spd="slow">
    <p:newsfla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oguz\Desktop\BILDIRI\sosyal-medya-crm.jpg"/>
          <p:cNvPicPr>
            <a:picLocks noChangeAspect="1" noChangeArrowheads="1"/>
          </p:cNvPicPr>
          <p:nvPr/>
        </p:nvPicPr>
        <p:blipFill>
          <a:blip r:embed="rId2" cstate="print">
            <a:lum bright="10000"/>
          </a:blip>
          <a:srcRect/>
          <a:stretch>
            <a:fillRect/>
          </a:stretch>
        </p:blipFill>
        <p:spPr bwMode="auto">
          <a:xfrm>
            <a:off x="1691680" y="1772816"/>
            <a:ext cx="6912768" cy="3955262"/>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pic>
      <p:sp>
        <p:nvSpPr>
          <p:cNvPr id="2" name="1 Başlık"/>
          <p:cNvSpPr>
            <a:spLocks noGrp="1"/>
          </p:cNvSpPr>
          <p:nvPr>
            <p:ph type="title"/>
          </p:nvPr>
        </p:nvSpPr>
        <p:spPr>
          <a:xfrm>
            <a:off x="755576" y="260648"/>
            <a:ext cx="7772400" cy="1066130"/>
          </a:xfrm>
        </p:spPr>
        <p:txBody>
          <a:bodyPr>
            <a:noAutofit/>
          </a:bodyPr>
          <a:lstStyle/>
          <a:p>
            <a:pPr algn="ctr"/>
            <a:r>
              <a:rPr lang="tr-TR" sz="2500" dirty="0" smtClean="0">
                <a:solidFill>
                  <a:schemeClr val="tx1"/>
                </a:solidFill>
              </a:rPr>
              <a:t>SANAL KAYTARMA ETKİNLİKLERİ &amp; DAVRANIŞLARI</a:t>
            </a:r>
            <a:br>
              <a:rPr lang="tr-TR" sz="2500" dirty="0" smtClean="0">
                <a:solidFill>
                  <a:schemeClr val="tx1"/>
                </a:solidFill>
              </a:rPr>
            </a:br>
            <a:r>
              <a:rPr lang="tr-TR" sz="2500" dirty="0" smtClean="0">
                <a:solidFill>
                  <a:schemeClr val="tx1"/>
                </a:solidFill>
              </a:rPr>
              <a:t>SANAL KAYTARMA ÖLÇEĞİ (LİM , 2002) </a:t>
            </a:r>
            <a:endParaRPr lang="tr-TR" sz="2500" dirty="0">
              <a:solidFill>
                <a:schemeClr val="tx1"/>
              </a:solidFill>
            </a:endParaRPr>
          </a:p>
        </p:txBody>
      </p:sp>
      <p:sp>
        <p:nvSpPr>
          <p:cNvPr id="3" name="2 İçerik Yer Tutucusu"/>
          <p:cNvSpPr>
            <a:spLocks noGrp="1"/>
          </p:cNvSpPr>
          <p:nvPr>
            <p:ph sz="quarter" idx="1"/>
          </p:nvPr>
        </p:nvSpPr>
        <p:spPr>
          <a:xfrm>
            <a:off x="395536" y="1340768"/>
            <a:ext cx="8064896" cy="5517232"/>
          </a:xfrm>
        </p:spPr>
        <p:txBody>
          <a:bodyPr>
            <a:normAutofit fontScale="92500"/>
          </a:bodyPr>
          <a:lstStyle/>
          <a:p>
            <a:pPr marL="514350" indent="-514350">
              <a:buFont typeface="+mj-lt"/>
              <a:buAutoNum type="arabicPeriod"/>
            </a:pPr>
            <a:endParaRPr lang="tr-TR" dirty="0" smtClean="0"/>
          </a:p>
          <a:p>
            <a:pPr marL="514350" indent="-514350">
              <a:buFont typeface="+mj-lt"/>
              <a:buAutoNum type="arabicPeriod"/>
            </a:pPr>
            <a:r>
              <a:rPr lang="tr-TR" dirty="0" smtClean="0"/>
              <a:t>Sporla </a:t>
            </a:r>
            <a:r>
              <a:rPr lang="tr-TR" dirty="0" smtClean="0"/>
              <a:t>ilgili web sitelerini ziyaret ederim</a:t>
            </a:r>
            <a:r>
              <a:rPr lang="tr-TR" dirty="0" smtClean="0"/>
              <a:t>.</a:t>
            </a:r>
            <a:endParaRPr lang="tr-TR" dirty="0" smtClean="0"/>
          </a:p>
          <a:p>
            <a:pPr marL="514350" indent="-514350">
              <a:buFont typeface="+mj-lt"/>
              <a:buAutoNum type="arabicPeriod"/>
            </a:pPr>
            <a:r>
              <a:rPr lang="tr-TR" dirty="0" smtClean="0"/>
              <a:t>Yatırımla ilgili web sitelerini ziyaret ederim.</a:t>
            </a:r>
          </a:p>
          <a:p>
            <a:pPr marL="514350" indent="-514350">
              <a:buFont typeface="+mj-lt"/>
              <a:buAutoNum type="arabicPeriod"/>
            </a:pPr>
            <a:r>
              <a:rPr lang="tr-TR" dirty="0" smtClean="0"/>
              <a:t>Eğlence </a:t>
            </a:r>
            <a:r>
              <a:rPr lang="tr-TR" dirty="0" smtClean="0"/>
              <a:t>ile ilgili web sitelerini ziyaret </a:t>
            </a:r>
            <a:r>
              <a:rPr lang="tr-TR" dirty="0" smtClean="0"/>
              <a:t>ederim.</a:t>
            </a:r>
          </a:p>
          <a:p>
            <a:pPr marL="514350" indent="-514350">
              <a:buFont typeface="+mj-lt"/>
              <a:buAutoNum type="arabicPeriod"/>
            </a:pPr>
            <a:r>
              <a:rPr lang="tr-TR" dirty="0" smtClean="0"/>
              <a:t>Genel </a:t>
            </a:r>
            <a:r>
              <a:rPr lang="tr-TR" dirty="0" smtClean="0"/>
              <a:t>haber sitelerini ziyaret ederim.</a:t>
            </a:r>
          </a:p>
          <a:p>
            <a:pPr marL="514350" indent="-514350">
              <a:buFont typeface="+mj-lt"/>
              <a:buAutoNum type="arabicPeriod"/>
            </a:pPr>
            <a:r>
              <a:rPr lang="tr-TR" dirty="0" smtClean="0"/>
              <a:t>İşle </a:t>
            </a:r>
            <a:r>
              <a:rPr lang="tr-TR" dirty="0" smtClean="0"/>
              <a:t>ilgili olmayan web sitelerini ziyaret ederim.</a:t>
            </a:r>
          </a:p>
          <a:p>
            <a:pPr marL="514350" indent="-514350">
              <a:buFont typeface="+mj-lt"/>
              <a:buAutoNum type="arabicPeriod"/>
            </a:pPr>
            <a:r>
              <a:rPr lang="tr-TR" dirty="0" smtClean="0"/>
              <a:t>İşle </a:t>
            </a:r>
            <a:r>
              <a:rPr lang="tr-TR" dirty="0" smtClean="0"/>
              <a:t>ilgili olmayan bilgiler indiririm.</a:t>
            </a:r>
          </a:p>
          <a:p>
            <a:pPr marL="514350" indent="-514350">
              <a:buFont typeface="+mj-lt"/>
              <a:buAutoNum type="arabicPeriod"/>
            </a:pPr>
            <a:r>
              <a:rPr lang="tr-TR" dirty="0" smtClean="0"/>
              <a:t>Kişisel </a:t>
            </a:r>
            <a:r>
              <a:rPr lang="tr-TR" dirty="0" smtClean="0"/>
              <a:t>ürünler için internet üzerinden alışveriş yaparım.</a:t>
            </a:r>
          </a:p>
          <a:p>
            <a:pPr marL="514350" indent="-514350">
              <a:buFont typeface="+mj-lt"/>
              <a:buAutoNum type="arabicPeriod"/>
            </a:pPr>
            <a:r>
              <a:rPr lang="tr-TR" dirty="0" smtClean="0"/>
              <a:t>Yetişkinlere </a:t>
            </a:r>
            <a:r>
              <a:rPr lang="tr-TR" dirty="0" smtClean="0"/>
              <a:t>yönelik (cinsel içerikli) web sitelerini ziyaret ederim.</a:t>
            </a:r>
          </a:p>
          <a:p>
            <a:pPr marL="514350" indent="-514350">
              <a:buFont typeface="+mj-lt"/>
              <a:buAutoNum type="arabicPeriod"/>
            </a:pPr>
            <a:r>
              <a:rPr lang="tr-TR" dirty="0" smtClean="0"/>
              <a:t>İşle </a:t>
            </a:r>
            <a:r>
              <a:rPr lang="tr-TR" dirty="0" smtClean="0"/>
              <a:t>ilgili olmayan e-postaları kontrol ederim.</a:t>
            </a:r>
          </a:p>
          <a:p>
            <a:pPr marL="514350" indent="-514350">
              <a:buFont typeface="+mj-lt"/>
              <a:buAutoNum type="arabicPeriod"/>
            </a:pPr>
            <a:r>
              <a:rPr lang="tr-TR" dirty="0" smtClean="0"/>
              <a:t>İşle </a:t>
            </a:r>
            <a:r>
              <a:rPr lang="tr-TR" dirty="0" smtClean="0"/>
              <a:t>ilgili olmayan e-posta gönderirim.</a:t>
            </a:r>
          </a:p>
          <a:p>
            <a:pPr marL="514350" indent="-514350">
              <a:buFont typeface="+mj-lt"/>
              <a:buAutoNum type="arabicPeriod"/>
            </a:pPr>
            <a:r>
              <a:rPr lang="tr-TR" dirty="0" smtClean="0"/>
              <a:t>İşle </a:t>
            </a:r>
            <a:r>
              <a:rPr lang="tr-TR" dirty="0" smtClean="0"/>
              <a:t>ilgili olmayan e-posta alırım</a:t>
            </a:r>
            <a:r>
              <a:rPr lang="tr-TR" dirty="0" smtClean="0"/>
              <a:t>.</a:t>
            </a:r>
            <a:endParaRPr lang="tr-TR" dirty="0" smtClean="0"/>
          </a:p>
        </p:txBody>
      </p:sp>
    </p:spTree>
  </p:cSld>
  <p:clrMapOvr>
    <a:masterClrMapping/>
  </p:clrMapOvr>
  <p:transition spd="slow">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3" name="Picture 1" descr="C:\Users\oguz\Desktop\BILDIRI\hukukslayt.jpg"/>
          <p:cNvPicPr>
            <a:picLocks noChangeAspect="1" noChangeArrowheads="1"/>
          </p:cNvPicPr>
          <p:nvPr/>
        </p:nvPicPr>
        <p:blipFill>
          <a:blip r:embed="rId2" cstate="print"/>
          <a:srcRect/>
          <a:stretch>
            <a:fillRect/>
          </a:stretch>
        </p:blipFill>
        <p:spPr bwMode="auto">
          <a:xfrm>
            <a:off x="467544" y="-675456"/>
            <a:ext cx="8424936" cy="3071591"/>
          </a:xfrm>
          <a:prstGeom prst="rect">
            <a:avLst/>
          </a:prstGeom>
          <a:noFill/>
        </p:spPr>
      </p:pic>
      <p:sp>
        <p:nvSpPr>
          <p:cNvPr id="2" name="1 Başlık"/>
          <p:cNvSpPr>
            <a:spLocks noGrp="1"/>
          </p:cNvSpPr>
          <p:nvPr>
            <p:ph type="title"/>
          </p:nvPr>
        </p:nvSpPr>
        <p:spPr>
          <a:xfrm>
            <a:off x="1043608" y="0"/>
            <a:ext cx="7772400" cy="634082"/>
          </a:xfrm>
        </p:spPr>
        <p:txBody>
          <a:bodyPr>
            <a:normAutofit/>
          </a:bodyPr>
          <a:lstStyle/>
          <a:p>
            <a:r>
              <a:rPr lang="tr-TR" sz="2500" dirty="0" smtClean="0">
                <a:solidFill>
                  <a:schemeClr val="tx1"/>
                </a:solidFill>
              </a:rPr>
              <a:t>SANAL KAYTARMA FAALİYETLERİNİN HUKİKİ BOYUTU</a:t>
            </a:r>
            <a:endParaRPr lang="tr-TR" sz="2500" dirty="0">
              <a:solidFill>
                <a:schemeClr val="tx1"/>
              </a:solidFill>
            </a:endParaRPr>
          </a:p>
        </p:txBody>
      </p:sp>
      <p:sp>
        <p:nvSpPr>
          <p:cNvPr id="3" name="2 İçerik Yer Tutucusu"/>
          <p:cNvSpPr>
            <a:spLocks noGrp="1"/>
          </p:cNvSpPr>
          <p:nvPr>
            <p:ph sz="quarter" idx="1"/>
          </p:nvPr>
        </p:nvSpPr>
        <p:spPr>
          <a:xfrm>
            <a:off x="914400" y="1196752"/>
            <a:ext cx="7772400" cy="5661248"/>
          </a:xfrm>
        </p:spPr>
        <p:txBody>
          <a:bodyPr>
            <a:normAutofit fontScale="77500" lnSpcReduction="20000"/>
          </a:bodyPr>
          <a:lstStyle/>
          <a:p>
            <a:endParaRPr lang="tr-TR" sz="3000" i="1" dirty="0" smtClean="0"/>
          </a:p>
          <a:p>
            <a:endParaRPr lang="tr-TR" sz="3000" i="1" dirty="0" smtClean="0"/>
          </a:p>
          <a:p>
            <a:endParaRPr lang="tr-TR" sz="3000" i="1" dirty="0" smtClean="0"/>
          </a:p>
          <a:p>
            <a:endParaRPr lang="tr-TR" sz="3000" i="1" dirty="0" smtClean="0"/>
          </a:p>
          <a:p>
            <a:pPr algn="just">
              <a:lnSpc>
                <a:spcPct val="120000"/>
              </a:lnSpc>
            </a:pPr>
            <a:r>
              <a:rPr lang="tr-TR" sz="3000" i="1" dirty="0" smtClean="0"/>
              <a:t>İş </a:t>
            </a:r>
            <a:r>
              <a:rPr lang="tr-TR" sz="3000" i="1" dirty="0" smtClean="0"/>
              <a:t>amaçlı bilgisayarı mesai saatleri içerisinde internet alışveriş ve oyun sitelerine birden fazla girmek sureti ile amacı dışında kullandığı ve bu süre zarfında zamanını iş görme edimine harcamadığı anlaşılmaktadır. Üstlenilen işin yetiştirilmesi veya işverenin zararının oluşmaması, bu olumsuz davranışı ortadan kaldırmaz. Davacı yan yükümlülüğü ihlal etmiştir. Bu davranışının diğer işçi gibi iş yerinde olumsuzluklara yol açtığı ve iş ilişkisinin işveren açısından devam ettirilmesinin beklenmez bir hal aldığı anlaşılmaktadır, işverenin iş sözleşmesini feshetmesi, davacının davranışlarından kaynaklanan nedene dayanmaktadır. </a:t>
            </a:r>
            <a:r>
              <a:rPr lang="tr-TR" sz="3000" dirty="0" smtClean="0"/>
              <a:t>[(</a:t>
            </a:r>
            <a:r>
              <a:rPr lang="tr-TR" sz="3000" dirty="0" err="1" smtClean="0"/>
              <a:t>Yarg</a:t>
            </a:r>
            <a:r>
              <a:rPr lang="tr-TR" sz="3000" dirty="0" smtClean="0"/>
              <a:t>. 9. H.D. 04.05.2009, E.2008/36305, K.2009/12393 ) (</a:t>
            </a:r>
            <a:r>
              <a:rPr lang="tr-TR" sz="3000" dirty="0" err="1" smtClean="0"/>
              <a:t>Özkalp</a:t>
            </a:r>
            <a:r>
              <a:rPr lang="tr-TR" sz="3000" dirty="0" smtClean="0"/>
              <a:t> </a:t>
            </a:r>
            <a:r>
              <a:rPr lang="tr-TR" sz="3000" dirty="0" err="1" smtClean="0"/>
              <a:t>vd</a:t>
            </a:r>
            <a:r>
              <a:rPr lang="tr-TR" sz="3000" dirty="0" smtClean="0"/>
              <a:t>., 2012:30-31).]  </a:t>
            </a:r>
          </a:p>
          <a:p>
            <a:endParaRPr lang="tr-TR" dirty="0"/>
          </a:p>
        </p:txBody>
      </p:sp>
    </p:spTree>
  </p:cSld>
  <p:clrMapOvr>
    <a:masterClrMapping/>
  </p:clrMapOvr>
  <p:transition spd="slow">
    <p:newsfla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76 Başlık"/>
          <p:cNvSpPr>
            <a:spLocks noGrp="1"/>
          </p:cNvSpPr>
          <p:nvPr>
            <p:ph type="title"/>
          </p:nvPr>
        </p:nvSpPr>
        <p:spPr>
          <a:xfrm>
            <a:off x="755576" y="1124744"/>
            <a:ext cx="7772400" cy="1143000"/>
          </a:xfrm>
        </p:spPr>
        <p:txBody>
          <a:bodyPr>
            <a:normAutofit fontScale="90000"/>
          </a:bodyPr>
          <a:lstStyle/>
          <a:p>
            <a:pPr algn="ctr"/>
            <a:r>
              <a:rPr lang="tr-TR" b="1" dirty="0" smtClean="0">
                <a:solidFill>
                  <a:srgbClr val="00B050"/>
                </a:solidFill>
              </a:rPr>
              <a:t/>
            </a:r>
            <a:br>
              <a:rPr lang="tr-TR" b="1" dirty="0" smtClean="0">
                <a:solidFill>
                  <a:srgbClr val="00B050"/>
                </a:solidFill>
              </a:rPr>
            </a:br>
            <a:r>
              <a:rPr lang="tr-TR" b="1" dirty="0" smtClean="0">
                <a:solidFill>
                  <a:schemeClr val="tx1"/>
                </a:solidFill>
              </a:rPr>
              <a:t>TURİZM &amp; SANAL KAYTARMA KRONOLOJİSİ</a:t>
            </a:r>
            <a:endParaRPr lang="tr-TR" b="1" dirty="0">
              <a:solidFill>
                <a:schemeClr val="tx1"/>
              </a:solidFill>
            </a:endParaRPr>
          </a:p>
        </p:txBody>
      </p:sp>
      <p:sp>
        <p:nvSpPr>
          <p:cNvPr id="3" name="2 İçerik Yer Tutucusu"/>
          <p:cNvSpPr>
            <a:spLocks noGrp="1"/>
          </p:cNvSpPr>
          <p:nvPr>
            <p:ph sz="quarter" idx="1"/>
          </p:nvPr>
        </p:nvSpPr>
        <p:spPr/>
        <p:txBody>
          <a:bodyPr/>
          <a:lstStyle/>
          <a:p>
            <a:pPr>
              <a:buNone/>
            </a:pPr>
            <a:r>
              <a:rPr lang="tr-TR" i="1" dirty="0" smtClean="0"/>
              <a:t> </a:t>
            </a:r>
            <a:endParaRPr lang="tr-TR" dirty="0" smtClean="0">
              <a:solidFill>
                <a:schemeClr val="accent1"/>
              </a:solidFill>
            </a:endParaRPr>
          </a:p>
          <a:p>
            <a:pPr>
              <a:buNone/>
            </a:pPr>
            <a:endParaRPr lang="tr-TR" dirty="0"/>
          </a:p>
        </p:txBody>
      </p:sp>
      <p:pic>
        <p:nvPicPr>
          <p:cNvPr id="76" name="75 Resim"/>
          <p:cNvPicPr/>
          <p:nvPr/>
        </p:nvPicPr>
        <p:blipFill>
          <a:blip r:embed="rId2" cstate="print"/>
          <a:srcRect/>
          <a:stretch>
            <a:fillRect/>
          </a:stretch>
        </p:blipFill>
        <p:spPr bwMode="auto">
          <a:xfrm>
            <a:off x="0" y="2348880"/>
            <a:ext cx="9144000" cy="4292265"/>
          </a:xfrm>
          <a:prstGeom prst="rect">
            <a:avLst/>
          </a:prstGeom>
          <a:noFill/>
          <a:ln w="9525">
            <a:noFill/>
            <a:miter lim="800000"/>
            <a:headEnd/>
            <a:tailEnd/>
          </a:ln>
        </p:spPr>
      </p:pic>
    </p:spTree>
  </p:cSld>
  <p:clrMapOvr>
    <a:masterClrMapping/>
  </p:clrMapOvr>
  <p:transition spd="slow">
    <p:newsfla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buNone/>
            </a:pPr>
            <a:r>
              <a:rPr lang="tr-TR" sz="10000" dirty="0" smtClean="0">
                <a:latin typeface="Algerian" pitchFamily="82" charset="0"/>
              </a:rPr>
              <a:t>SON</a:t>
            </a:r>
          </a:p>
          <a:p>
            <a:pPr algn="ctr">
              <a:buNone/>
            </a:pPr>
            <a:endParaRPr lang="tr-TR" sz="3500" dirty="0" smtClean="0"/>
          </a:p>
          <a:p>
            <a:pPr algn="ctr">
              <a:buNone/>
            </a:pPr>
            <a:r>
              <a:rPr lang="tr-TR" sz="3500" dirty="0" smtClean="0">
                <a:latin typeface="Algerian" pitchFamily="82" charset="0"/>
              </a:rPr>
              <a:t>İLGİNİZ VE SABRINIZ İÇİN TEŞEKKÜR EDERİM…</a:t>
            </a:r>
            <a:endParaRPr lang="tr-TR" sz="3500" dirty="0">
              <a:latin typeface="Algerian" pitchFamily="82" charset="0"/>
            </a:endParaRPr>
          </a:p>
        </p:txBody>
      </p:sp>
    </p:spTree>
  </p:cSld>
  <p:clrMapOvr>
    <a:masterClrMapping/>
  </p:clrMapOvr>
  <p:transition spd="slow">
    <p:newsflash/>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Override1.xml><?xml version="1.0" encoding="utf-8"?>
<a:themeOverride xmlns:a="http://schemas.openxmlformats.org/drawingml/2006/main">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themeOverride>
</file>

<file path=docProps/app.xml><?xml version="1.0" encoding="utf-8"?>
<Properties xmlns="http://schemas.openxmlformats.org/officeDocument/2006/extended-properties" xmlns:vt="http://schemas.openxmlformats.org/officeDocument/2006/docPropsVTypes">
  <Template/>
  <TotalTime>174</TotalTime>
  <Words>221</Words>
  <Application>Microsoft Office PowerPoint</Application>
  <PresentationFormat>Ekran Gösterisi (4:3)</PresentationFormat>
  <Paragraphs>42</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Hisse Senedi</vt:lpstr>
      <vt:lpstr>  Turizm İşletmelerinde Sanal  Kaytarma: Teorik Bir İnceleme </vt:lpstr>
      <vt:lpstr>Slayt 2</vt:lpstr>
      <vt:lpstr>SANAL KAYTARMA ETKİNLİKLERİ &amp; DAVRANIŞLARI SANAL KAYTARMA ÖLÇEĞİ (LİM , 2002) </vt:lpstr>
      <vt:lpstr>SANAL KAYTARMA FAALİYETLERİNİN HUKİKİ BOYUTU</vt:lpstr>
      <vt:lpstr> TURİZM &amp; SANAL KAYTARMA KRONOLOJİSİ</vt:lpstr>
      <vt:lpstr>Slayt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Turizm İşletmelerinde Sanal  Kaytarma: Teorik Bir İnceleme </dc:title>
  <dc:creator>oguz</dc:creator>
  <cp:lastModifiedBy>oguz</cp:lastModifiedBy>
  <cp:revision>20</cp:revision>
  <dcterms:created xsi:type="dcterms:W3CDTF">2016-02-02T10:40:55Z</dcterms:created>
  <dcterms:modified xsi:type="dcterms:W3CDTF">2016-02-02T13:45:27Z</dcterms:modified>
</cp:coreProperties>
</file>