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5"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4" d="100"/>
          <a:sy n="74" d="100"/>
        </p:scale>
        <p:origin x="57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sp>
          <p:nvSpPr>
            <p:cNvPr id="15" name="Freeform 14"/>
            <p:cNvSpPr/>
            <p:nvPr/>
          </p:nvSpPr>
          <p:spPr>
            <a:xfrm>
              <a:off x="0" y="-7862"/>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tr-TR" smtClean="0"/>
              <a:t>Asıl başlık stili için tıklatın</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p:txBody>
          <a:bodyPr/>
          <a:lstStyle/>
          <a:p>
            <a:fld id="{07F9A67D-B073-43D6-B726-1BEDF9EFEADF}" type="datetimeFigureOut">
              <a:rPr lang="tr-TR" smtClean="0"/>
              <a:t>03.02.2016</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66B743A6-304F-456E-AAB7-4B67624268CE}" type="slidenum">
              <a:rPr lang="tr-TR" smtClean="0"/>
              <a:t>‹#›</a:t>
            </a:fld>
            <a:endParaRPr lang="tr-TR"/>
          </a:p>
        </p:txBody>
      </p:sp>
    </p:spTree>
    <p:extLst>
      <p:ext uri="{BB962C8B-B14F-4D97-AF65-F5344CB8AC3E}">
        <p14:creationId xmlns:p14="http://schemas.microsoft.com/office/powerpoint/2010/main" val="18743469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07F9A67D-B073-43D6-B726-1BEDF9EFEADF}" type="datetimeFigureOut">
              <a:rPr lang="tr-TR" smtClean="0"/>
              <a:t>03.02.2016</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66B743A6-304F-456E-AAB7-4B67624268CE}" type="slidenum">
              <a:rPr lang="tr-TR" smtClean="0"/>
              <a:t>‹#›</a:t>
            </a:fld>
            <a:endParaRPr lang="tr-TR"/>
          </a:p>
        </p:txBody>
      </p:sp>
    </p:spTree>
    <p:extLst>
      <p:ext uri="{BB962C8B-B14F-4D97-AF65-F5344CB8AC3E}">
        <p14:creationId xmlns:p14="http://schemas.microsoft.com/office/powerpoint/2010/main" val="226445683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tr-TR" smtClean="0"/>
              <a:t>Asıl başlık stili için tıklatın</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07F9A67D-B073-43D6-B726-1BEDF9EFEADF}" type="datetimeFigureOut">
              <a:rPr lang="tr-TR" smtClean="0"/>
              <a:t>03.02.2016</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66B743A6-304F-456E-AAB7-4B67624268CE}" type="slidenum">
              <a:rPr lang="tr-TR" smtClean="0"/>
              <a:t>‹#›</a:t>
            </a:fld>
            <a:endParaRPr lang="tr-TR"/>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53518567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07F9A67D-B073-43D6-B726-1BEDF9EFEADF}" type="datetimeFigureOut">
              <a:rPr lang="tr-TR" smtClean="0"/>
              <a:t>03.02.2016</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66B743A6-304F-456E-AAB7-4B67624268CE}" type="slidenum">
              <a:rPr lang="tr-TR" smtClean="0"/>
              <a:t>‹#›</a:t>
            </a:fld>
            <a:endParaRPr lang="tr-TR"/>
          </a:p>
        </p:txBody>
      </p:sp>
    </p:spTree>
    <p:extLst>
      <p:ext uri="{BB962C8B-B14F-4D97-AF65-F5344CB8AC3E}">
        <p14:creationId xmlns:p14="http://schemas.microsoft.com/office/powerpoint/2010/main" val="295500811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tr-TR" smtClean="0"/>
              <a:t>Asıl başlık stili için tıklatın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07F9A67D-B073-43D6-B726-1BEDF9EFEADF}" type="datetimeFigureOut">
              <a:rPr lang="tr-TR" smtClean="0"/>
              <a:t>03.02.2016</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66B743A6-304F-456E-AAB7-4B67624268CE}" type="slidenum">
              <a:rPr lang="tr-TR" smtClean="0"/>
              <a:t>‹#›</a:t>
            </a:fld>
            <a:endParaRPr lang="tr-TR"/>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66210898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tr-TR" smtClean="0"/>
              <a:t>Asıl başlık stili için tıklatın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07F9A67D-B073-43D6-B726-1BEDF9EFEADF}" type="datetimeFigureOut">
              <a:rPr lang="tr-TR" smtClean="0"/>
              <a:t>03.02.2016</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66B743A6-304F-456E-AAB7-4B67624268CE}" type="slidenum">
              <a:rPr lang="tr-TR" smtClean="0"/>
              <a:t>‹#›</a:t>
            </a:fld>
            <a:endParaRPr lang="tr-TR"/>
          </a:p>
        </p:txBody>
      </p:sp>
    </p:spTree>
    <p:extLst>
      <p:ext uri="{BB962C8B-B14F-4D97-AF65-F5344CB8AC3E}">
        <p14:creationId xmlns:p14="http://schemas.microsoft.com/office/powerpoint/2010/main" val="329508646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07F9A67D-B073-43D6-B726-1BEDF9EFEADF}" type="datetimeFigureOut">
              <a:rPr lang="tr-TR" smtClean="0"/>
              <a:t>03.02.2016</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66B743A6-304F-456E-AAB7-4B67624268CE}" type="slidenum">
              <a:rPr lang="tr-TR" smtClean="0"/>
              <a:t>‹#›</a:t>
            </a:fld>
            <a:endParaRPr lang="tr-TR"/>
          </a:p>
        </p:txBody>
      </p:sp>
    </p:spTree>
    <p:extLst>
      <p:ext uri="{BB962C8B-B14F-4D97-AF65-F5344CB8AC3E}">
        <p14:creationId xmlns:p14="http://schemas.microsoft.com/office/powerpoint/2010/main" val="327679125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07F9A67D-B073-43D6-B726-1BEDF9EFEADF}" type="datetimeFigureOut">
              <a:rPr lang="tr-TR" smtClean="0"/>
              <a:t>03.02.2016</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66B743A6-304F-456E-AAB7-4B67624268CE}" type="slidenum">
              <a:rPr lang="tr-TR" smtClean="0"/>
              <a:t>‹#›</a:t>
            </a:fld>
            <a:endParaRPr lang="tr-TR"/>
          </a:p>
        </p:txBody>
      </p:sp>
    </p:spTree>
    <p:extLst>
      <p:ext uri="{BB962C8B-B14F-4D97-AF65-F5344CB8AC3E}">
        <p14:creationId xmlns:p14="http://schemas.microsoft.com/office/powerpoint/2010/main" val="247620982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07F9A67D-B073-43D6-B726-1BEDF9EFEADF}" type="datetimeFigureOut">
              <a:rPr lang="tr-TR" smtClean="0"/>
              <a:t>03.02.2016</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66B743A6-304F-456E-AAB7-4B67624268CE}" type="slidenum">
              <a:rPr lang="tr-TR" smtClean="0"/>
              <a:t>‹#›</a:t>
            </a:fld>
            <a:endParaRPr lang="tr-TR"/>
          </a:p>
        </p:txBody>
      </p:sp>
    </p:spTree>
    <p:extLst>
      <p:ext uri="{BB962C8B-B14F-4D97-AF65-F5344CB8AC3E}">
        <p14:creationId xmlns:p14="http://schemas.microsoft.com/office/powerpoint/2010/main" val="7741505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07F9A67D-B073-43D6-B726-1BEDF9EFEADF}" type="datetimeFigureOut">
              <a:rPr lang="tr-TR" smtClean="0"/>
              <a:t>03.02.2016</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66B743A6-304F-456E-AAB7-4B67624268CE}" type="slidenum">
              <a:rPr lang="tr-TR" smtClean="0"/>
              <a:t>‹#›</a:t>
            </a:fld>
            <a:endParaRPr lang="tr-TR"/>
          </a:p>
        </p:txBody>
      </p:sp>
    </p:spTree>
    <p:extLst>
      <p:ext uri="{BB962C8B-B14F-4D97-AF65-F5344CB8AC3E}">
        <p14:creationId xmlns:p14="http://schemas.microsoft.com/office/powerpoint/2010/main" val="214137284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07F9A67D-B073-43D6-B726-1BEDF9EFEADF}" type="datetimeFigureOut">
              <a:rPr lang="tr-TR" smtClean="0"/>
              <a:t>03.02.2016</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66B743A6-304F-456E-AAB7-4B67624268CE}" type="slidenum">
              <a:rPr lang="tr-TR" smtClean="0"/>
              <a:t>‹#›</a:t>
            </a:fld>
            <a:endParaRPr lang="tr-TR"/>
          </a:p>
        </p:txBody>
      </p:sp>
    </p:spTree>
    <p:extLst>
      <p:ext uri="{BB962C8B-B14F-4D97-AF65-F5344CB8AC3E}">
        <p14:creationId xmlns:p14="http://schemas.microsoft.com/office/powerpoint/2010/main" val="21832771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07F9A67D-B073-43D6-B726-1BEDF9EFEADF}" type="datetimeFigureOut">
              <a:rPr lang="tr-TR" smtClean="0"/>
              <a:t>03.02.2016</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66B743A6-304F-456E-AAB7-4B67624268CE}" type="slidenum">
              <a:rPr lang="tr-TR" smtClean="0"/>
              <a:t>‹#›</a:t>
            </a:fld>
            <a:endParaRPr lang="tr-TR"/>
          </a:p>
        </p:txBody>
      </p:sp>
    </p:spTree>
    <p:extLst>
      <p:ext uri="{BB962C8B-B14F-4D97-AF65-F5344CB8AC3E}">
        <p14:creationId xmlns:p14="http://schemas.microsoft.com/office/powerpoint/2010/main" val="158583725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07F9A67D-B073-43D6-B726-1BEDF9EFEADF}" type="datetimeFigureOut">
              <a:rPr lang="tr-TR" smtClean="0"/>
              <a:t>03.02.2016</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66B743A6-304F-456E-AAB7-4B67624268CE}" type="slidenum">
              <a:rPr lang="tr-TR" smtClean="0"/>
              <a:t>‹#›</a:t>
            </a:fld>
            <a:endParaRPr lang="tr-TR"/>
          </a:p>
        </p:txBody>
      </p:sp>
    </p:spTree>
    <p:extLst>
      <p:ext uri="{BB962C8B-B14F-4D97-AF65-F5344CB8AC3E}">
        <p14:creationId xmlns:p14="http://schemas.microsoft.com/office/powerpoint/2010/main" val="103130043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7F9A67D-B073-43D6-B726-1BEDF9EFEADF}" type="datetimeFigureOut">
              <a:rPr lang="tr-TR" smtClean="0"/>
              <a:t>03.02.2016</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66B743A6-304F-456E-AAB7-4B67624268CE}" type="slidenum">
              <a:rPr lang="tr-TR" smtClean="0"/>
              <a:t>‹#›</a:t>
            </a:fld>
            <a:endParaRPr lang="tr-TR"/>
          </a:p>
        </p:txBody>
      </p:sp>
    </p:spTree>
    <p:extLst>
      <p:ext uri="{BB962C8B-B14F-4D97-AF65-F5344CB8AC3E}">
        <p14:creationId xmlns:p14="http://schemas.microsoft.com/office/powerpoint/2010/main" val="24458987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tr-TR" smtClean="0"/>
              <a:t>Asıl başlık stili için tıklatın</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07F9A67D-B073-43D6-B726-1BEDF9EFEADF}" type="datetimeFigureOut">
              <a:rPr lang="tr-TR" smtClean="0"/>
              <a:t>03.02.2016</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66B743A6-304F-456E-AAB7-4B67624268CE}" type="slidenum">
              <a:rPr lang="tr-TR" smtClean="0"/>
              <a:t>‹#›</a:t>
            </a:fld>
            <a:endParaRPr lang="tr-TR"/>
          </a:p>
        </p:txBody>
      </p:sp>
    </p:spTree>
    <p:extLst>
      <p:ext uri="{BB962C8B-B14F-4D97-AF65-F5344CB8AC3E}">
        <p14:creationId xmlns:p14="http://schemas.microsoft.com/office/powerpoint/2010/main" val="62556671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66B743A6-304F-456E-AAB7-4B67624268CE}" type="slidenum">
              <a:rPr lang="tr-TR" smtClean="0"/>
              <a:t>‹#›</a:t>
            </a:fld>
            <a:endParaRPr lang="tr-TR"/>
          </a:p>
        </p:txBody>
      </p:sp>
      <p:sp>
        <p:nvSpPr>
          <p:cNvPr id="5" name="Date Placeholder 4"/>
          <p:cNvSpPr>
            <a:spLocks noGrp="1"/>
          </p:cNvSpPr>
          <p:nvPr>
            <p:ph type="dt" sz="half" idx="10"/>
          </p:nvPr>
        </p:nvSpPr>
        <p:spPr/>
        <p:txBody>
          <a:bodyPr/>
          <a:lstStyle/>
          <a:p>
            <a:fld id="{07F9A67D-B073-43D6-B726-1BEDF9EFEADF}" type="datetimeFigureOut">
              <a:rPr lang="tr-TR" smtClean="0"/>
              <a:t>03.02.2016</a:t>
            </a:fld>
            <a:endParaRPr lang="tr-TR"/>
          </a:p>
        </p:txBody>
      </p:sp>
    </p:spTree>
    <p:extLst>
      <p:ext uri="{BB962C8B-B14F-4D97-AF65-F5344CB8AC3E}">
        <p14:creationId xmlns:p14="http://schemas.microsoft.com/office/powerpoint/2010/main" val="192955174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44" name="Group 43"/>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07F9A67D-B073-43D6-B726-1BEDF9EFEADF}" type="datetimeFigureOut">
              <a:rPr lang="tr-TR" smtClean="0"/>
              <a:t>03.02.2016</a:t>
            </a:fld>
            <a:endParaRPr lang="tr-TR"/>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66B743A6-304F-456E-AAB7-4B67624268CE}" type="slidenum">
              <a:rPr lang="tr-TR" smtClean="0"/>
              <a:t>‹#›</a:t>
            </a:fld>
            <a:endParaRPr lang="tr-TR"/>
          </a:p>
        </p:txBody>
      </p:sp>
    </p:spTree>
    <p:extLst>
      <p:ext uri="{BB962C8B-B14F-4D97-AF65-F5344CB8AC3E}">
        <p14:creationId xmlns:p14="http://schemas.microsoft.com/office/powerpoint/2010/main" val="1191873388"/>
      </p:ext>
    </p:extLst>
  </p:cSld>
  <p:clrMap bg1="lt1" tx1="dk1" bg2="lt2" tx2="dk2" accent1="accent1" accent2="accent2" accent3="accent3" accent4="accent4" accent5="accent5" accent6="accent6" hlink="hlink" folHlink="folHlink"/>
  <p:sldLayoutIdLst>
    <p:sldLayoutId id="2147483726" r:id="rId1"/>
    <p:sldLayoutId id="2147483727" r:id="rId2"/>
    <p:sldLayoutId id="2147483728" r:id="rId3"/>
    <p:sldLayoutId id="2147483729" r:id="rId4"/>
    <p:sldLayoutId id="2147483730" r:id="rId5"/>
    <p:sldLayoutId id="2147483731" r:id="rId6"/>
    <p:sldLayoutId id="2147483732" r:id="rId7"/>
    <p:sldLayoutId id="2147483733" r:id="rId8"/>
    <p:sldLayoutId id="2147483734" r:id="rId9"/>
    <p:sldLayoutId id="2147483735" r:id="rId10"/>
    <p:sldLayoutId id="2147483736" r:id="rId11"/>
    <p:sldLayoutId id="2147483737" r:id="rId12"/>
    <p:sldLayoutId id="2147483738" r:id="rId13"/>
    <p:sldLayoutId id="2147483739" r:id="rId14"/>
    <p:sldLayoutId id="2147483740" r:id="rId15"/>
    <p:sldLayoutId id="2147483741"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http://www.linux.org.tr/" TargetMode="External"/><Relationship Id="rId7" Type="http://schemas.openxmlformats.org/officeDocument/2006/relationships/hyperlink" Target="https://developer.android.com/sdk/index.html?hl=i" TargetMode="External"/><Relationship Id="rId2" Type="http://schemas.openxmlformats.org/officeDocument/2006/relationships/hyperlink" Target="http://www.android.com/" TargetMode="External"/><Relationship Id="rId1" Type="http://schemas.openxmlformats.org/officeDocument/2006/relationships/slideLayout" Target="../slideLayouts/slideLayout2.xml"/><Relationship Id="rId6" Type="http://schemas.openxmlformats.org/officeDocument/2006/relationships/hyperlink" Target="https://play.google.com/store?hl=tr" TargetMode="External"/><Relationship Id="rId5" Type="http://schemas.openxmlformats.org/officeDocument/2006/relationships/hyperlink" Target="http://www.openhandsetalliance.com/" TargetMode="External"/><Relationship Id="rId4" Type="http://schemas.openxmlformats.org/officeDocument/2006/relationships/hyperlink" Target="http://www.google.com/mobile/android/" TargetMode="External"/></Relationships>
</file>

<file path=ppt/slides/_rels/slide13.xml.rels><?xml version="1.0" encoding="UTF-8" standalone="yes"?>
<Relationships xmlns="http://schemas.openxmlformats.org/package/2006/relationships"><Relationship Id="rId2" Type="http://schemas.openxmlformats.org/officeDocument/2006/relationships/hyperlink" Target="https://www.jetbrains.com/idea/" TargetMode="Externa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507067" y="2404534"/>
            <a:ext cx="7766936" cy="3236412"/>
          </a:xfrm>
        </p:spPr>
        <p:txBody>
          <a:bodyPr/>
          <a:lstStyle/>
          <a:p>
            <a:r>
              <a:rPr lang="tr-TR" sz="4800" b="1" dirty="0">
                <a:solidFill>
                  <a:schemeClr val="accent2">
                    <a:lumMod val="75000"/>
                  </a:schemeClr>
                </a:solidFill>
              </a:rPr>
              <a:t>Sağlık Alanında Mobil Uygulama Örneği: Çocuklardaki Gelişimin Büyüme Eğrilerine Göre </a:t>
            </a:r>
            <a:r>
              <a:rPr lang="tr-TR" sz="4800" b="1" dirty="0" smtClean="0">
                <a:solidFill>
                  <a:schemeClr val="accent2">
                    <a:lumMod val="75000"/>
                  </a:schemeClr>
                </a:solidFill>
              </a:rPr>
              <a:t>Değerlendirilmesi</a:t>
            </a:r>
            <a:endParaRPr lang="tr-TR" sz="4800" dirty="0">
              <a:solidFill>
                <a:schemeClr val="accent2">
                  <a:lumMod val="75000"/>
                </a:schemeClr>
              </a:solidFill>
            </a:endParaRPr>
          </a:p>
        </p:txBody>
      </p:sp>
    </p:spTree>
    <p:extLst>
      <p:ext uri="{BB962C8B-B14F-4D97-AF65-F5344CB8AC3E}">
        <p14:creationId xmlns:p14="http://schemas.microsoft.com/office/powerpoint/2010/main" val="24983836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5"/>
          <p:cNvPicPr/>
          <p:nvPr/>
        </p:nvPicPr>
        <p:blipFill>
          <a:blip r:embed="rId2" cstate="print"/>
          <a:srcRect/>
          <a:stretch>
            <a:fillRect/>
          </a:stretch>
        </p:blipFill>
        <p:spPr bwMode="auto">
          <a:xfrm>
            <a:off x="1678077" y="182785"/>
            <a:ext cx="7208346" cy="6256652"/>
          </a:xfrm>
          <a:prstGeom prst="rect">
            <a:avLst/>
          </a:prstGeom>
          <a:noFill/>
          <a:ln w="9525">
            <a:noFill/>
            <a:miter lim="800000"/>
            <a:headEnd/>
            <a:tailEnd/>
          </a:ln>
        </p:spPr>
      </p:pic>
    </p:spTree>
    <p:extLst>
      <p:ext uri="{BB962C8B-B14F-4D97-AF65-F5344CB8AC3E}">
        <p14:creationId xmlns:p14="http://schemas.microsoft.com/office/powerpoint/2010/main" val="287707510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Kullanılan Mobil Uygulama Araçları</a:t>
            </a:r>
            <a:endParaRPr lang="tr-TR" dirty="0"/>
          </a:p>
        </p:txBody>
      </p:sp>
      <p:sp>
        <p:nvSpPr>
          <p:cNvPr id="3" name="İçerik Yer Tutucusu 2"/>
          <p:cNvSpPr>
            <a:spLocks noGrp="1"/>
          </p:cNvSpPr>
          <p:nvPr>
            <p:ph idx="1"/>
          </p:nvPr>
        </p:nvSpPr>
        <p:spPr>
          <a:xfrm>
            <a:off x="677334" y="1609859"/>
            <a:ext cx="8596668" cy="4431503"/>
          </a:xfrm>
        </p:spPr>
        <p:txBody>
          <a:bodyPr>
            <a:normAutofit/>
          </a:bodyPr>
          <a:lstStyle/>
          <a:p>
            <a:r>
              <a:rPr lang="tr-TR" sz="2000" dirty="0"/>
              <a:t>Gittikçe yaygınlaşan akıllı telefonlar sayesinde mobil uygulamalar hayatımızın önemli bir parçası haline gelmiştir. </a:t>
            </a:r>
            <a:endParaRPr lang="tr-TR" sz="2000" dirty="0" smtClean="0"/>
          </a:p>
          <a:p>
            <a:r>
              <a:rPr lang="tr-TR" sz="2000" dirty="0" smtClean="0"/>
              <a:t>Uygulama </a:t>
            </a:r>
            <a:r>
              <a:rPr lang="tr-TR" sz="2000" dirty="0"/>
              <a:t>mağazalarına her geçen gün yeni uygulamaların ekleniyor olması büyük ölçekli işletmelerin haricinde küçük ya da orta ölçekli işletmeler de mobil uygulamalarla gelir artışına yöneldiğinin göstermektedir. </a:t>
            </a:r>
            <a:endParaRPr lang="tr-TR" sz="2000" dirty="0" smtClean="0"/>
          </a:p>
          <a:p>
            <a:r>
              <a:rPr lang="tr-TR" sz="2000" dirty="0" smtClean="0"/>
              <a:t>Fakat </a:t>
            </a:r>
            <a:r>
              <a:rPr lang="tr-TR" sz="2000" dirty="0"/>
              <a:t>kısıtlı tanıtım kaynakları ve büyük maliyetler, girişimcilerin uygulama fikirlerini hayata geçirmesinin önündeki en büyük engellerdir. </a:t>
            </a:r>
            <a:endParaRPr lang="tr-TR" sz="2000" dirty="0" smtClean="0"/>
          </a:p>
          <a:p>
            <a:r>
              <a:rPr lang="tr-TR" sz="2000" dirty="0" smtClean="0"/>
              <a:t>Uygulama </a:t>
            </a:r>
            <a:r>
              <a:rPr lang="tr-TR" sz="2000" dirty="0"/>
              <a:t>geliştirme çözümlerinin maliyeti düşük olan ve kod bilgisine ihtiyaç duyulmayan mobil uygulama platformları girişimciler için büyük bir avantaj </a:t>
            </a:r>
            <a:r>
              <a:rPr lang="tr-TR" sz="2000" dirty="0" smtClean="0"/>
              <a:t>sağlamıştır.</a:t>
            </a:r>
            <a:endParaRPr lang="tr-TR" sz="2000" dirty="0"/>
          </a:p>
        </p:txBody>
      </p:sp>
    </p:spTree>
    <p:extLst>
      <p:ext uri="{BB962C8B-B14F-4D97-AF65-F5344CB8AC3E}">
        <p14:creationId xmlns:p14="http://schemas.microsoft.com/office/powerpoint/2010/main" val="121628251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err="1"/>
              <a:t>Android</a:t>
            </a:r>
            <a:endParaRPr lang="tr-TR" dirty="0"/>
          </a:p>
        </p:txBody>
      </p:sp>
      <p:sp>
        <p:nvSpPr>
          <p:cNvPr id="3" name="İçerik Yer Tutucusu 2"/>
          <p:cNvSpPr>
            <a:spLocks noGrp="1"/>
          </p:cNvSpPr>
          <p:nvPr>
            <p:ph idx="1"/>
          </p:nvPr>
        </p:nvSpPr>
        <p:spPr>
          <a:xfrm>
            <a:off x="677334" y="1403797"/>
            <a:ext cx="8596668" cy="4637566"/>
          </a:xfrm>
        </p:spPr>
        <p:txBody>
          <a:bodyPr>
            <a:noAutofit/>
          </a:bodyPr>
          <a:lstStyle/>
          <a:p>
            <a:r>
              <a:rPr lang="tr-TR" sz="2000" dirty="0" err="1">
                <a:hlinkClick r:id="rId2"/>
              </a:rPr>
              <a:t>Android</a:t>
            </a:r>
            <a:r>
              <a:rPr lang="tr-TR" sz="2000" dirty="0"/>
              <a:t>, </a:t>
            </a:r>
            <a:r>
              <a:rPr lang="tr-TR" sz="2000" dirty="0">
                <a:hlinkClick r:id="rId3"/>
              </a:rPr>
              <a:t>Linux</a:t>
            </a:r>
            <a:r>
              <a:rPr lang="tr-TR" sz="2000" dirty="0"/>
              <a:t> çekirdeğini kullanan bir işletim sistemidir. </a:t>
            </a:r>
            <a:r>
              <a:rPr lang="tr-TR" sz="2000" dirty="0">
                <a:hlinkClick r:id="rId4"/>
              </a:rPr>
              <a:t>Google</a:t>
            </a:r>
            <a:r>
              <a:rPr lang="tr-TR" sz="2000" dirty="0"/>
              <a:t>, </a:t>
            </a:r>
            <a:r>
              <a:rPr lang="tr-TR" sz="2000" dirty="0">
                <a:hlinkClick r:id="rId5"/>
              </a:rPr>
              <a:t>Open </a:t>
            </a:r>
            <a:r>
              <a:rPr lang="tr-TR" sz="2000" dirty="0" err="1">
                <a:hlinkClick r:id="rId5"/>
              </a:rPr>
              <a:t>Handset</a:t>
            </a:r>
            <a:r>
              <a:rPr lang="tr-TR" sz="2000" dirty="0">
                <a:hlinkClick r:id="rId5"/>
              </a:rPr>
              <a:t> </a:t>
            </a:r>
            <a:r>
              <a:rPr lang="tr-TR" sz="2000" dirty="0" err="1">
                <a:hlinkClick r:id="rId5"/>
              </a:rPr>
              <a:t>Alliance</a:t>
            </a:r>
            <a:r>
              <a:rPr lang="tr-TR" sz="2000" dirty="0"/>
              <a:t> ve özgür yazılım toplulukları tarafından geliştirilmektedir</a:t>
            </a:r>
            <a:r>
              <a:rPr lang="tr-TR" sz="2000" dirty="0" smtClean="0"/>
              <a:t>.</a:t>
            </a:r>
          </a:p>
          <a:p>
            <a:r>
              <a:rPr lang="tr-TR" sz="2000" dirty="0" err="1" smtClean="0"/>
              <a:t>Android</a:t>
            </a:r>
            <a:r>
              <a:rPr lang="tr-TR" sz="2000" dirty="0"/>
              <a:t>, aygıtların fonksiyonelliğini genişleten uygulamalar yazan geniş bir geliştirici grubuna sahiptir. </a:t>
            </a:r>
            <a:endParaRPr lang="tr-TR" sz="2000" dirty="0" smtClean="0"/>
          </a:p>
          <a:p>
            <a:r>
              <a:rPr lang="tr-TR" sz="2000" dirty="0" smtClean="0"/>
              <a:t>2013 </a:t>
            </a:r>
            <a:r>
              <a:rPr lang="tr-TR" sz="2000" dirty="0"/>
              <a:t>yılı Kasım ayı verilerine göre en popüler mobil işletim sistemi haline gelen </a:t>
            </a:r>
            <a:r>
              <a:rPr lang="tr-TR" sz="2000" dirty="0" err="1"/>
              <a:t>Android</a:t>
            </a:r>
            <a:r>
              <a:rPr lang="tr-TR" sz="2000" dirty="0"/>
              <a:t> uygulama marketi olarak </a:t>
            </a:r>
            <a:r>
              <a:rPr lang="tr-TR" sz="2000" dirty="0">
                <a:hlinkClick r:id="rId6"/>
              </a:rPr>
              <a:t>Google </a:t>
            </a:r>
            <a:r>
              <a:rPr lang="tr-TR" sz="2000" dirty="0" err="1">
                <a:hlinkClick r:id="rId6"/>
              </a:rPr>
              <a:t>Play</a:t>
            </a:r>
            <a:r>
              <a:rPr lang="tr-TR" sz="2000" dirty="0" err="1"/>
              <a:t>'i</a:t>
            </a:r>
            <a:r>
              <a:rPr lang="tr-TR" sz="2000" dirty="0"/>
              <a:t> kullanmaktadır. </a:t>
            </a:r>
            <a:endParaRPr lang="tr-TR" sz="2000" dirty="0" smtClean="0"/>
          </a:p>
          <a:p>
            <a:r>
              <a:rPr lang="tr-TR" sz="2000" dirty="0" smtClean="0"/>
              <a:t>Bu </a:t>
            </a:r>
            <a:r>
              <a:rPr lang="tr-TR" sz="2000" dirty="0"/>
              <a:t>platformda uygulamalar </a:t>
            </a:r>
            <a:r>
              <a:rPr lang="tr-TR" sz="2000" dirty="0" err="1">
                <a:hlinkClick r:id="rId7"/>
              </a:rPr>
              <a:t>Android</a:t>
            </a:r>
            <a:r>
              <a:rPr lang="tr-TR" sz="2000" dirty="0">
                <a:hlinkClick r:id="rId7"/>
              </a:rPr>
              <a:t> Yazılım Geliştirme Kiti (SDK)</a:t>
            </a:r>
            <a:r>
              <a:rPr lang="tr-TR" sz="2000" dirty="0"/>
              <a:t> kullanarak Java dilinde yazılır. </a:t>
            </a:r>
            <a:endParaRPr lang="tr-TR" sz="2000" dirty="0"/>
          </a:p>
        </p:txBody>
      </p:sp>
    </p:spTree>
    <p:extLst>
      <p:ext uri="{BB962C8B-B14F-4D97-AF65-F5344CB8AC3E}">
        <p14:creationId xmlns:p14="http://schemas.microsoft.com/office/powerpoint/2010/main" val="251099993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err="1"/>
              <a:t>Android</a:t>
            </a:r>
            <a:r>
              <a:rPr lang="tr-TR" b="1" dirty="0"/>
              <a:t> </a:t>
            </a:r>
            <a:r>
              <a:rPr lang="tr-TR" b="1" dirty="0" err="1"/>
              <a:t>Studio</a:t>
            </a:r>
            <a:endParaRPr lang="tr-TR" dirty="0"/>
          </a:p>
        </p:txBody>
      </p:sp>
      <p:sp>
        <p:nvSpPr>
          <p:cNvPr id="3" name="İçerik Yer Tutucusu 2"/>
          <p:cNvSpPr>
            <a:spLocks noGrp="1"/>
          </p:cNvSpPr>
          <p:nvPr>
            <p:ph idx="1"/>
          </p:nvPr>
        </p:nvSpPr>
        <p:spPr>
          <a:xfrm>
            <a:off x="677334" y="1468193"/>
            <a:ext cx="8596668" cy="4573170"/>
          </a:xfrm>
        </p:spPr>
        <p:txBody>
          <a:bodyPr>
            <a:normAutofit/>
          </a:bodyPr>
          <a:lstStyle/>
          <a:p>
            <a:r>
              <a:rPr lang="tr-TR" sz="2000" dirty="0" err="1"/>
              <a:t>Android</a:t>
            </a:r>
            <a:r>
              <a:rPr lang="tr-TR" sz="2000" dirty="0"/>
              <a:t> </a:t>
            </a:r>
            <a:r>
              <a:rPr lang="tr-TR" sz="2000" dirty="0" err="1"/>
              <a:t>Studio</a:t>
            </a:r>
            <a:r>
              <a:rPr lang="tr-TR" sz="2000" dirty="0"/>
              <a:t>, </a:t>
            </a:r>
            <a:r>
              <a:rPr lang="tr-TR" sz="2000" dirty="0" err="1"/>
              <a:t>Android</a:t>
            </a:r>
            <a:r>
              <a:rPr lang="tr-TR" sz="2000" dirty="0"/>
              <a:t> uygulamaları geliştirmek için </a:t>
            </a:r>
            <a:r>
              <a:rPr lang="tr-TR" sz="2000" dirty="0" err="1">
                <a:hlinkClick r:id="rId2"/>
              </a:rPr>
              <a:t>IntelliJ</a:t>
            </a:r>
            <a:r>
              <a:rPr lang="tr-TR" sz="2000" dirty="0">
                <a:hlinkClick r:id="rId2"/>
              </a:rPr>
              <a:t> IDEA</a:t>
            </a:r>
            <a:r>
              <a:rPr lang="tr-TR" sz="2000" dirty="0"/>
              <a:t> tabanlı resmi (IDE) tümleşik geliştirme ortamıdır. </a:t>
            </a:r>
            <a:endParaRPr lang="tr-TR" sz="2000" dirty="0" smtClean="0"/>
          </a:p>
          <a:p>
            <a:r>
              <a:rPr lang="tr-TR" sz="2000" dirty="0" err="1" smtClean="0">
                <a:hlinkClick r:id="rId2"/>
              </a:rPr>
              <a:t>IntelliJ</a:t>
            </a:r>
            <a:r>
              <a:rPr lang="tr-TR" sz="2000" dirty="0" smtClean="0">
                <a:hlinkClick r:id="rId2"/>
              </a:rPr>
              <a:t> </a:t>
            </a:r>
            <a:r>
              <a:rPr lang="tr-TR" sz="2000" dirty="0">
                <a:hlinkClick r:id="rId2"/>
              </a:rPr>
              <a:t>IDEA</a:t>
            </a:r>
            <a:r>
              <a:rPr lang="tr-TR" sz="2000" dirty="0"/>
              <a:t> ise programlamayı çok kolaylaştıran akıllı bir kod yazma editörüdür. </a:t>
            </a:r>
            <a:endParaRPr lang="tr-TR" sz="2000" dirty="0" smtClean="0"/>
          </a:p>
          <a:p>
            <a:r>
              <a:rPr lang="tr-TR" sz="2000" dirty="0" err="1" smtClean="0"/>
              <a:t>IntelliJ</a:t>
            </a:r>
            <a:r>
              <a:rPr lang="tr-TR" sz="2000" dirty="0" smtClean="0"/>
              <a:t> </a:t>
            </a:r>
            <a:r>
              <a:rPr lang="tr-TR" sz="2000" dirty="0"/>
              <a:t>IDEA, </a:t>
            </a:r>
            <a:r>
              <a:rPr lang="tr-TR" sz="2000" dirty="0" err="1"/>
              <a:t>JetBrains</a:t>
            </a:r>
            <a:r>
              <a:rPr lang="tr-TR" sz="2000" dirty="0"/>
              <a:t> isimli bir şirketin geliştirdiği ve sattığı bir Java ile yazılmış bir </a:t>
            </a:r>
            <a:r>
              <a:rPr lang="tr-TR" sz="2000" dirty="0" err="1"/>
              <a:t>IDE’dir</a:t>
            </a:r>
            <a:r>
              <a:rPr lang="tr-TR" sz="2000" dirty="0"/>
              <a:t>. </a:t>
            </a:r>
            <a:endParaRPr lang="tr-TR" sz="2000" dirty="0" smtClean="0"/>
          </a:p>
          <a:p>
            <a:r>
              <a:rPr lang="tr-TR" sz="2000" dirty="0" smtClean="0"/>
              <a:t>Java </a:t>
            </a:r>
            <a:r>
              <a:rPr lang="tr-TR" sz="2000" dirty="0"/>
              <a:t>ve Java ile yazılmış </a:t>
            </a:r>
            <a:r>
              <a:rPr lang="tr-TR" sz="2000" dirty="0" err="1"/>
              <a:t>pekçok</a:t>
            </a:r>
            <a:r>
              <a:rPr lang="tr-TR" sz="2000" dirty="0"/>
              <a:t> </a:t>
            </a:r>
            <a:r>
              <a:rPr lang="tr-TR" sz="2000" dirty="0" err="1"/>
              <a:t>frameworke</a:t>
            </a:r>
            <a:r>
              <a:rPr lang="tr-TR" sz="2000" dirty="0"/>
              <a:t> desteği dışında HTML5, </a:t>
            </a:r>
            <a:r>
              <a:rPr lang="tr-TR" sz="2000" dirty="0" err="1"/>
              <a:t>JavaScript</a:t>
            </a:r>
            <a:r>
              <a:rPr lang="tr-TR" sz="2000" dirty="0"/>
              <a:t>, PHP, </a:t>
            </a:r>
            <a:r>
              <a:rPr lang="tr-TR" sz="2000" dirty="0" err="1"/>
              <a:t>Ruby</a:t>
            </a:r>
            <a:r>
              <a:rPr lang="tr-TR" sz="2000" dirty="0"/>
              <a:t>, </a:t>
            </a:r>
            <a:r>
              <a:rPr lang="tr-TR" sz="2000" dirty="0" err="1"/>
              <a:t>Pyhton</a:t>
            </a:r>
            <a:r>
              <a:rPr lang="tr-TR" sz="2000" dirty="0"/>
              <a:t> </a:t>
            </a:r>
            <a:r>
              <a:rPr lang="tr-TR" sz="2000" dirty="0" err="1"/>
              <a:t>Groovy</a:t>
            </a:r>
            <a:r>
              <a:rPr lang="tr-TR" sz="2000" dirty="0"/>
              <a:t> ve daha farklı dilleri de desteklemektedir. </a:t>
            </a:r>
            <a:endParaRPr lang="tr-TR" sz="2000" dirty="0" smtClean="0"/>
          </a:p>
          <a:p>
            <a:r>
              <a:rPr lang="tr-TR" sz="2000" dirty="0" smtClean="0"/>
              <a:t>Yazılım </a:t>
            </a:r>
            <a:r>
              <a:rPr lang="tr-TR" sz="2000" dirty="0"/>
              <a:t>Ultimate ve </a:t>
            </a:r>
            <a:r>
              <a:rPr lang="tr-TR" sz="2000" dirty="0" err="1"/>
              <a:t>Community</a:t>
            </a:r>
            <a:r>
              <a:rPr lang="tr-TR" sz="2000" dirty="0"/>
              <a:t> Edition (Ücretsiz) diye iki versiyonu </a:t>
            </a:r>
            <a:r>
              <a:rPr lang="tr-TR" sz="2000" dirty="0" smtClean="0"/>
              <a:t>bulunmaktadır.</a:t>
            </a:r>
            <a:endParaRPr lang="tr-TR" sz="2000" dirty="0"/>
          </a:p>
        </p:txBody>
      </p:sp>
    </p:spTree>
    <p:extLst>
      <p:ext uri="{BB962C8B-B14F-4D97-AF65-F5344CB8AC3E}">
        <p14:creationId xmlns:p14="http://schemas.microsoft.com/office/powerpoint/2010/main" val="281712228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77334" y="442175"/>
            <a:ext cx="8596668" cy="1320800"/>
          </a:xfrm>
        </p:spPr>
        <p:txBody>
          <a:bodyPr/>
          <a:lstStyle/>
          <a:p>
            <a:r>
              <a:rPr lang="tr-TR" b="1" dirty="0" err="1"/>
              <a:t>Parse</a:t>
            </a:r>
            <a:r>
              <a:rPr lang="tr-TR" b="1" dirty="0"/>
              <a:t> Servisi</a:t>
            </a:r>
            <a:endParaRPr lang="tr-TR" dirty="0"/>
          </a:p>
        </p:txBody>
      </p:sp>
      <p:sp>
        <p:nvSpPr>
          <p:cNvPr id="3" name="İçerik Yer Tutucusu 2"/>
          <p:cNvSpPr>
            <a:spLocks noGrp="1"/>
          </p:cNvSpPr>
          <p:nvPr>
            <p:ph idx="1"/>
          </p:nvPr>
        </p:nvSpPr>
        <p:spPr>
          <a:xfrm>
            <a:off x="677334" y="1275008"/>
            <a:ext cx="8596668" cy="4766355"/>
          </a:xfrm>
        </p:spPr>
        <p:txBody>
          <a:bodyPr>
            <a:noAutofit/>
          </a:bodyPr>
          <a:lstStyle/>
          <a:p>
            <a:r>
              <a:rPr lang="tr-TR" sz="2000" dirty="0"/>
              <a:t>Mobil cihazların, internet ve sosyal medyanın yaygın hale gelmesiyle uygulamaların veri saklama, veri senkronizasyonu, veri paylaşımı gibi özellikleri sahip olması beklenmektedir. </a:t>
            </a:r>
            <a:endParaRPr lang="tr-TR" sz="2000" dirty="0" smtClean="0"/>
          </a:p>
          <a:p>
            <a:r>
              <a:rPr lang="tr-TR" sz="2000" dirty="0" smtClean="0"/>
              <a:t>Sadece </a:t>
            </a:r>
            <a:r>
              <a:rPr lang="tr-TR" sz="2000" dirty="0"/>
              <a:t>lokal olarak veri depolayan uygulamalar artık çok fazla tercih edilmemektedir. </a:t>
            </a:r>
            <a:endParaRPr lang="tr-TR" sz="2000" dirty="0" smtClean="0"/>
          </a:p>
          <a:p>
            <a:r>
              <a:rPr lang="tr-TR" sz="2000" dirty="0" smtClean="0"/>
              <a:t>Tüm </a:t>
            </a:r>
            <a:r>
              <a:rPr lang="tr-TR" sz="2000" dirty="0"/>
              <a:t>bu özellikler barındıracak bir uygulama geliştirmek için çok farklı alanlarda bilgiye ve tecrübeye sahip olmak gerektiğinden çok zahmetli hale </a:t>
            </a:r>
            <a:r>
              <a:rPr lang="tr-TR" sz="2000" dirty="0" smtClean="0"/>
              <a:t>gelmektedir. </a:t>
            </a:r>
          </a:p>
          <a:p>
            <a:r>
              <a:rPr lang="tr-TR" sz="2000" dirty="0" smtClean="0"/>
              <a:t>Ayrıca </a:t>
            </a:r>
            <a:r>
              <a:rPr lang="tr-TR" sz="2000" dirty="0"/>
              <a:t>veri tabanı bunulan bir sunucu </a:t>
            </a:r>
            <a:r>
              <a:rPr lang="tr-TR" sz="2000" dirty="0" err="1"/>
              <a:t>host</a:t>
            </a:r>
            <a:r>
              <a:rPr lang="tr-TR" sz="2000" dirty="0"/>
              <a:t> ederek uygulamalarınızla senkronize etmek maliyetli olduğundan uygulama geliştirme imkanlarını daraltmaktadır. </a:t>
            </a:r>
            <a:endParaRPr lang="tr-TR" sz="2000" dirty="0" smtClean="0"/>
          </a:p>
          <a:p>
            <a:r>
              <a:rPr lang="tr-TR" sz="2000" dirty="0" smtClean="0"/>
              <a:t>Bunun </a:t>
            </a:r>
            <a:r>
              <a:rPr lang="tr-TR" sz="2000" dirty="0"/>
              <a:t>yerine veriler “bulut” teknolojisinin kullanarak saklamak yazılım geliştirmeyi kolaylaştırmakta ve yeni fikirlerin önünü </a:t>
            </a:r>
            <a:r>
              <a:rPr lang="tr-TR" sz="2000" dirty="0" smtClean="0"/>
              <a:t>açmaktadır.</a:t>
            </a:r>
            <a:endParaRPr lang="tr-TR" sz="2000" dirty="0"/>
          </a:p>
        </p:txBody>
      </p:sp>
    </p:spTree>
    <p:extLst>
      <p:ext uri="{BB962C8B-B14F-4D97-AF65-F5344CB8AC3E}">
        <p14:creationId xmlns:p14="http://schemas.microsoft.com/office/powerpoint/2010/main" val="88283323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77334" y="476519"/>
            <a:ext cx="8596668" cy="5564844"/>
          </a:xfrm>
        </p:spPr>
        <p:txBody>
          <a:bodyPr>
            <a:normAutofit/>
          </a:bodyPr>
          <a:lstStyle/>
          <a:p>
            <a:r>
              <a:rPr lang="tr-TR" sz="2000" dirty="0"/>
              <a:t>Bulut tabanlı uygulama geliştirme servisi </a:t>
            </a:r>
            <a:r>
              <a:rPr lang="tr-TR" sz="2000" dirty="0" err="1"/>
              <a:t>Parse</a:t>
            </a:r>
            <a:r>
              <a:rPr lang="tr-TR" sz="2000" dirty="0"/>
              <a:t> kullanıcı yönetimi ve veri depolama gibi birçok bulut tabanlı araçlara daha kolay ulaşılmasını sağlayan bir araçtır. </a:t>
            </a:r>
            <a:endParaRPr lang="tr-TR" sz="2000" dirty="0" smtClean="0"/>
          </a:p>
          <a:p>
            <a:r>
              <a:rPr lang="tr-TR" sz="2000" dirty="0" err="1" smtClean="0"/>
              <a:t>Parse</a:t>
            </a:r>
            <a:r>
              <a:rPr lang="tr-TR" sz="2000" dirty="0" smtClean="0"/>
              <a:t> </a:t>
            </a:r>
            <a:r>
              <a:rPr lang="tr-TR" sz="2000" dirty="0"/>
              <a:t>bir grup yazılımcı tarafında mobil uygulamalar için arka planda çalışacak kod alt yapısını sağlamak için geliştirilmiştir. </a:t>
            </a:r>
            <a:endParaRPr lang="tr-TR" sz="2000" dirty="0" smtClean="0"/>
          </a:p>
          <a:p>
            <a:r>
              <a:rPr lang="tr-TR" sz="2000" dirty="0" smtClean="0"/>
              <a:t>2013 </a:t>
            </a:r>
            <a:r>
              <a:rPr lang="tr-TR" sz="2000" dirty="0"/>
              <a:t>yılında Facebook tarafından sayın alınan bu araç daha geliştirilerek uygulama geliştiricilere daha fazla imkan </a:t>
            </a:r>
            <a:r>
              <a:rPr lang="tr-TR" sz="2000" dirty="0" smtClean="0"/>
              <a:t>sunmaktadır.</a:t>
            </a:r>
            <a:endParaRPr lang="tr-TR" sz="2000" dirty="0"/>
          </a:p>
          <a:p>
            <a:r>
              <a:rPr lang="tr-TR" sz="2000" dirty="0" err="1"/>
              <a:t>Parse</a:t>
            </a:r>
            <a:r>
              <a:rPr lang="tr-TR" sz="2000" dirty="0"/>
              <a:t> SDK (Software Development Kit) </a:t>
            </a:r>
            <a:r>
              <a:rPr lang="tr-TR" sz="2000" dirty="0" err="1"/>
              <a:t>push</a:t>
            </a:r>
            <a:r>
              <a:rPr lang="tr-TR" sz="2000" dirty="0"/>
              <a:t> bildirimlerini, veri depolama alanını, sosyal entegrasyonu ve daha fazlasını anında ekleyerek tüm cihazlar için harika ve güçlü uygulamalar oluşturmayı kolaylaştırmaktadır. </a:t>
            </a:r>
            <a:endParaRPr lang="tr-TR" sz="2000" dirty="0" smtClean="0"/>
          </a:p>
          <a:p>
            <a:r>
              <a:rPr lang="tr-TR" sz="2000" dirty="0" smtClean="0"/>
              <a:t>Kullanıcılarının </a:t>
            </a:r>
            <a:r>
              <a:rPr lang="tr-TR" sz="2000" dirty="0"/>
              <a:t>bağlantısını sadece birkaç satır kodla geleneksel girişler veya üçüncü taraf sosyal ağlar üzerinden kurduktan sonra, ağlarda hesapları birbirine bağlamayı, şifreleri yenilemeyi ve her şeyi güvende tutma işlemlerini </a:t>
            </a:r>
            <a:r>
              <a:rPr lang="tr-TR" sz="2000" dirty="0" err="1"/>
              <a:t>Parse</a:t>
            </a:r>
            <a:r>
              <a:rPr lang="tr-TR" sz="2000" dirty="0"/>
              <a:t> SDK </a:t>
            </a:r>
            <a:r>
              <a:rPr lang="tr-TR" sz="2000" dirty="0" smtClean="0"/>
              <a:t>üstlenmektedir.</a:t>
            </a:r>
            <a:endParaRPr lang="tr-TR" sz="2000" dirty="0"/>
          </a:p>
          <a:p>
            <a:endParaRPr lang="tr-TR" dirty="0"/>
          </a:p>
        </p:txBody>
      </p:sp>
    </p:spTree>
    <p:extLst>
      <p:ext uri="{BB962C8B-B14F-4D97-AF65-F5344CB8AC3E}">
        <p14:creationId xmlns:p14="http://schemas.microsoft.com/office/powerpoint/2010/main" val="43438584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Dezavantajları</a:t>
            </a:r>
            <a:endParaRPr lang="tr-TR" dirty="0"/>
          </a:p>
        </p:txBody>
      </p:sp>
      <p:sp>
        <p:nvSpPr>
          <p:cNvPr id="3" name="İçerik Yer Tutucusu 2"/>
          <p:cNvSpPr>
            <a:spLocks noGrp="1"/>
          </p:cNvSpPr>
          <p:nvPr>
            <p:ph idx="1"/>
          </p:nvPr>
        </p:nvSpPr>
        <p:spPr>
          <a:xfrm>
            <a:off x="677334" y="1493949"/>
            <a:ext cx="8596668" cy="4547413"/>
          </a:xfrm>
        </p:spPr>
        <p:txBody>
          <a:bodyPr>
            <a:normAutofit fontScale="92500" lnSpcReduction="10000"/>
          </a:bodyPr>
          <a:lstStyle/>
          <a:p>
            <a:r>
              <a:rPr lang="tr-TR" sz="2000" dirty="0" err="1"/>
              <a:t>Parse</a:t>
            </a:r>
            <a:r>
              <a:rPr lang="tr-TR" sz="2000" dirty="0"/>
              <a:t> kullanılarak geliştirilen uygulama ilerleyen dönemlerde çok ilgi görürse birden bire ucuz çözüm olmaktan çıkmaktadır. </a:t>
            </a:r>
            <a:endParaRPr lang="tr-TR" sz="2000" dirty="0" smtClean="0"/>
          </a:p>
          <a:p>
            <a:r>
              <a:rPr lang="tr-TR" sz="2000" dirty="0" smtClean="0"/>
              <a:t>Bu </a:t>
            </a:r>
            <a:r>
              <a:rPr lang="tr-TR" sz="2000" dirty="0"/>
              <a:t>durumda aynı özellikleri farklı teknolojiler kullanarak yerine getirmek için emek ve yatırım ihtiyacı doğacaktır. </a:t>
            </a:r>
            <a:endParaRPr lang="tr-TR" sz="2000" dirty="0" smtClean="0"/>
          </a:p>
          <a:p>
            <a:r>
              <a:rPr lang="tr-TR" sz="2000" dirty="0" smtClean="0"/>
              <a:t>Diğer </a:t>
            </a:r>
            <a:r>
              <a:rPr lang="tr-TR" sz="2000" dirty="0"/>
              <a:t>bir dezavantaj ise </a:t>
            </a:r>
            <a:r>
              <a:rPr lang="tr-TR" sz="2000" dirty="0" err="1"/>
              <a:t>parse</a:t>
            </a:r>
            <a:r>
              <a:rPr lang="tr-TR" sz="2000" dirty="0"/>
              <a:t> bağlamlılığın olmasıdır. Servisin yapacağı köklü bir değişikliği kabul ekmek ya da farklı çözümler arama yoluna gidilmektedir</a:t>
            </a:r>
            <a:r>
              <a:rPr lang="tr-TR" sz="2000" dirty="0" smtClean="0"/>
              <a:t>.</a:t>
            </a:r>
          </a:p>
          <a:p>
            <a:r>
              <a:rPr lang="tr-TR" sz="2000" dirty="0" smtClean="0"/>
              <a:t> </a:t>
            </a:r>
            <a:r>
              <a:rPr lang="tr-TR" sz="2000" dirty="0"/>
              <a:t>Ayrıca servisin kapanma ihtimalini de göz ardı etmemek gerekmektedir. </a:t>
            </a:r>
            <a:r>
              <a:rPr lang="tr-TR" sz="2000" dirty="0" smtClean="0"/>
              <a:t>Parse.com </a:t>
            </a:r>
            <a:r>
              <a:rPr lang="tr-TR" sz="2000" dirty="0"/>
              <a:t>Facebook tarafından satın alındığından ve 2013 yılından itibaren ciddi yatırımlar yaptığından bu ihtimal oldukça zayıf görünmekteydi. Fakat 2016 yılının Ocak ayı sonunda yapılan duyuru ile Parse.com 28 Ocak 2017’den sonra hizmet vermeyeceğini açıkladı. </a:t>
            </a:r>
            <a:endParaRPr lang="tr-TR" sz="2000" dirty="0" smtClean="0"/>
          </a:p>
          <a:p>
            <a:r>
              <a:rPr lang="tr-TR" sz="2000" dirty="0" smtClean="0"/>
              <a:t>Aynı </a:t>
            </a:r>
            <a:r>
              <a:rPr lang="tr-TR" sz="2000" dirty="0"/>
              <a:t>zamanda geliştirilecek uygulamanın bulut bilişim teknolojinin bilinen güvenlik açısından sakıncalarını de değerlendirmek </a:t>
            </a:r>
            <a:r>
              <a:rPr lang="tr-TR" sz="2000" dirty="0" smtClean="0"/>
              <a:t>gerekir.</a:t>
            </a:r>
            <a:endParaRPr lang="tr-TR" sz="2000" dirty="0"/>
          </a:p>
          <a:p>
            <a:endParaRPr lang="tr-TR" dirty="0"/>
          </a:p>
        </p:txBody>
      </p:sp>
    </p:spTree>
    <p:extLst>
      <p:ext uri="{BB962C8B-B14F-4D97-AF65-F5344CB8AC3E}">
        <p14:creationId xmlns:p14="http://schemas.microsoft.com/office/powerpoint/2010/main" val="73517444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Geliştirilen Mobil Uygulama</a:t>
            </a:r>
            <a:endParaRPr lang="tr-TR" dirty="0"/>
          </a:p>
        </p:txBody>
      </p:sp>
      <p:sp>
        <p:nvSpPr>
          <p:cNvPr id="3" name="İçerik Yer Tutucusu 2"/>
          <p:cNvSpPr>
            <a:spLocks noGrp="1"/>
          </p:cNvSpPr>
          <p:nvPr>
            <p:ph idx="1"/>
          </p:nvPr>
        </p:nvSpPr>
        <p:spPr>
          <a:xfrm>
            <a:off x="677334" y="1519707"/>
            <a:ext cx="8596668" cy="4521655"/>
          </a:xfrm>
        </p:spPr>
        <p:txBody>
          <a:bodyPr>
            <a:normAutofit/>
          </a:bodyPr>
          <a:lstStyle/>
          <a:p>
            <a:r>
              <a:rPr lang="tr-TR" sz="2000" dirty="0"/>
              <a:t>Bu çalışmada geliştirilen Mobil Uygulama, Akdeniz Üniversitesi, Tıp Bilişimi Yüksek Lisans programındaki Mobil Uygulama Geliştirme dersi kapsamındaki bir proje olarak ortaya çıkmıştır. </a:t>
            </a:r>
            <a:endParaRPr lang="tr-TR" sz="2000" dirty="0" smtClean="0"/>
          </a:p>
          <a:p>
            <a:r>
              <a:rPr lang="tr-TR" sz="2000" dirty="0" smtClean="0"/>
              <a:t>Kısa </a:t>
            </a:r>
            <a:r>
              <a:rPr lang="tr-TR" sz="2000" dirty="0"/>
              <a:t>sürede minimum maliyetle maksimum fayda sağlamak amacıyla yukarıda bahsedilen teknolojilerden yararlanılmıştır. </a:t>
            </a:r>
            <a:endParaRPr lang="tr-TR" sz="2000" dirty="0" smtClean="0"/>
          </a:p>
          <a:p>
            <a:r>
              <a:rPr lang="tr-TR" sz="2000" dirty="0" smtClean="0"/>
              <a:t>Prof</a:t>
            </a:r>
            <a:r>
              <a:rPr lang="tr-TR" sz="2000" dirty="0"/>
              <a:t>. Dr. Olcay </a:t>
            </a:r>
            <a:r>
              <a:rPr lang="tr-TR" sz="2000" dirty="0" err="1"/>
              <a:t>Neyzi</a:t>
            </a:r>
            <a:r>
              <a:rPr lang="tr-TR" sz="2000" dirty="0"/>
              <a:t> ve arkadaşları tarafından Türk çocukları için oluşturulmuş </a:t>
            </a:r>
            <a:r>
              <a:rPr lang="tr-TR" sz="2000" dirty="0" err="1"/>
              <a:t>persentil</a:t>
            </a:r>
            <a:r>
              <a:rPr lang="tr-TR" sz="2000" dirty="0"/>
              <a:t> eğrileri kullanılarak hem ebeveynlerin hem de pediatri uzmanlarının kolaylıkla </a:t>
            </a:r>
            <a:r>
              <a:rPr lang="tr-TR" sz="2000" dirty="0" err="1"/>
              <a:t>persentil</a:t>
            </a:r>
            <a:r>
              <a:rPr lang="tr-TR" sz="2000" dirty="0"/>
              <a:t> hesaplaması yapabildiği, sonuçların kayıt altında tutuldu ve gerektiğinde paylaşılabildiği bir mobil uygulama </a:t>
            </a:r>
            <a:r>
              <a:rPr lang="tr-TR" sz="2000" dirty="0" smtClean="0"/>
              <a:t>geliştirilmiştir. </a:t>
            </a:r>
            <a:endParaRPr lang="tr-TR" sz="2000" dirty="0"/>
          </a:p>
        </p:txBody>
      </p:sp>
    </p:spTree>
    <p:extLst>
      <p:ext uri="{BB962C8B-B14F-4D97-AF65-F5344CB8AC3E}">
        <p14:creationId xmlns:p14="http://schemas.microsoft.com/office/powerpoint/2010/main" val="263388376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77334" y="609600"/>
            <a:ext cx="8596668" cy="807076"/>
          </a:xfrm>
        </p:spPr>
        <p:txBody>
          <a:bodyPr/>
          <a:lstStyle/>
          <a:p>
            <a:r>
              <a:rPr lang="tr-TR" dirty="0"/>
              <a:t>Kullanıcı Giriş Ekranı</a:t>
            </a:r>
            <a:endParaRPr lang="tr-TR" dirty="0"/>
          </a:p>
        </p:txBody>
      </p:sp>
      <p:pic>
        <p:nvPicPr>
          <p:cNvPr id="4" name="Resim 3"/>
          <p:cNvPicPr/>
          <p:nvPr/>
        </p:nvPicPr>
        <p:blipFill>
          <a:blip r:embed="rId2">
            <a:extLst>
              <a:ext uri="{28A0092B-C50C-407E-A947-70E740481C1C}">
                <a14:useLocalDpi xmlns:a14="http://schemas.microsoft.com/office/drawing/2010/main" val="0"/>
              </a:ext>
            </a:extLst>
          </a:blip>
          <a:srcRect/>
          <a:stretch>
            <a:fillRect/>
          </a:stretch>
        </p:blipFill>
        <p:spPr bwMode="auto">
          <a:xfrm>
            <a:off x="1084989" y="1534343"/>
            <a:ext cx="4684745" cy="4621759"/>
          </a:xfrm>
          <a:prstGeom prst="rect">
            <a:avLst/>
          </a:prstGeom>
          <a:noFill/>
          <a:ln>
            <a:noFill/>
          </a:ln>
        </p:spPr>
      </p:pic>
    </p:spTree>
    <p:extLst>
      <p:ext uri="{BB962C8B-B14F-4D97-AF65-F5344CB8AC3E}">
        <p14:creationId xmlns:p14="http://schemas.microsoft.com/office/powerpoint/2010/main" val="326225343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Kullanıcı Kayıt </a:t>
            </a:r>
            <a:r>
              <a:rPr lang="tr-TR" dirty="0" smtClean="0"/>
              <a:t>Ekranı</a:t>
            </a:r>
            <a:endParaRPr lang="tr-TR" dirty="0"/>
          </a:p>
        </p:txBody>
      </p:sp>
      <p:pic>
        <p:nvPicPr>
          <p:cNvPr id="4" name="Resim 3"/>
          <p:cNvPicPr/>
          <p:nvPr/>
        </p:nvPicPr>
        <p:blipFill>
          <a:blip r:embed="rId2">
            <a:extLst>
              <a:ext uri="{28A0092B-C50C-407E-A947-70E740481C1C}">
                <a14:useLocalDpi xmlns:a14="http://schemas.microsoft.com/office/drawing/2010/main" val="0"/>
              </a:ext>
            </a:extLst>
          </a:blip>
          <a:srcRect/>
          <a:stretch>
            <a:fillRect/>
          </a:stretch>
        </p:blipFill>
        <p:spPr bwMode="auto">
          <a:xfrm>
            <a:off x="807550" y="1473029"/>
            <a:ext cx="3944754" cy="4734587"/>
          </a:xfrm>
          <a:prstGeom prst="rect">
            <a:avLst/>
          </a:prstGeom>
          <a:noFill/>
          <a:ln>
            <a:noFill/>
          </a:ln>
        </p:spPr>
      </p:pic>
    </p:spTree>
    <p:extLst>
      <p:ext uri="{BB962C8B-B14F-4D97-AF65-F5344CB8AC3E}">
        <p14:creationId xmlns:p14="http://schemas.microsoft.com/office/powerpoint/2010/main" val="226648623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77334" y="609600"/>
            <a:ext cx="8596668" cy="807076"/>
          </a:xfrm>
        </p:spPr>
        <p:txBody>
          <a:bodyPr/>
          <a:lstStyle/>
          <a:p>
            <a:r>
              <a:rPr lang="tr-TR" dirty="0" smtClean="0"/>
              <a:t>Özet</a:t>
            </a:r>
            <a:endParaRPr lang="tr-TR" dirty="0"/>
          </a:p>
        </p:txBody>
      </p:sp>
      <p:sp>
        <p:nvSpPr>
          <p:cNvPr id="3" name="İçerik Yer Tutucusu 2"/>
          <p:cNvSpPr>
            <a:spLocks noGrp="1"/>
          </p:cNvSpPr>
          <p:nvPr>
            <p:ph idx="1"/>
          </p:nvPr>
        </p:nvSpPr>
        <p:spPr>
          <a:xfrm>
            <a:off x="677334" y="1300767"/>
            <a:ext cx="8596668" cy="4740596"/>
          </a:xfrm>
        </p:spPr>
        <p:txBody>
          <a:bodyPr>
            <a:normAutofit/>
          </a:bodyPr>
          <a:lstStyle/>
          <a:p>
            <a:r>
              <a:rPr lang="tr-TR" sz="2400" dirty="0"/>
              <a:t>Teknolojinin gelişmesiyle birlikte hem hizmet alan hem de hizmet veren kişiler, ihtiyacı olan bilgilere daha hızlı ulaşma ve hızlı geri bildirim alma ihtiyacı hissetmektedir</a:t>
            </a:r>
            <a:r>
              <a:rPr lang="tr-TR" sz="2400" dirty="0" smtClean="0"/>
              <a:t>.</a:t>
            </a:r>
          </a:p>
          <a:p>
            <a:r>
              <a:rPr lang="tr-TR" sz="2400" dirty="0" smtClean="0"/>
              <a:t> Çocuklarının büyüme ve gelişimini takip etmek isteyen ebeveynler de artık periyodik doktor kontrollerini beklemek yerine, kolaylıkla ulaşıp bu değerlendirmeleri yapabilecekleri araçlara ihtiyaç duymaktadır. </a:t>
            </a:r>
            <a:endParaRPr lang="tr-TR" sz="2400" dirty="0"/>
          </a:p>
          <a:p>
            <a:endParaRPr lang="tr-TR" dirty="0"/>
          </a:p>
        </p:txBody>
      </p:sp>
    </p:spTree>
    <p:extLst>
      <p:ext uri="{BB962C8B-B14F-4D97-AF65-F5344CB8AC3E}">
        <p14:creationId xmlns:p14="http://schemas.microsoft.com/office/powerpoint/2010/main" val="2748893985"/>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77334" y="609600"/>
            <a:ext cx="8596668" cy="768439"/>
          </a:xfrm>
        </p:spPr>
        <p:txBody>
          <a:bodyPr/>
          <a:lstStyle/>
          <a:p>
            <a:r>
              <a:rPr lang="tr-TR" dirty="0"/>
              <a:t>Kullanıcı Ekranı</a:t>
            </a:r>
            <a:endParaRPr lang="tr-TR" dirty="0"/>
          </a:p>
        </p:txBody>
      </p:sp>
      <p:pic>
        <p:nvPicPr>
          <p:cNvPr id="4" name="Resim 3"/>
          <p:cNvPicPr/>
          <p:nvPr/>
        </p:nvPicPr>
        <p:blipFill>
          <a:blip r:embed="rId2">
            <a:extLst>
              <a:ext uri="{28A0092B-C50C-407E-A947-70E740481C1C}">
                <a14:useLocalDpi xmlns:a14="http://schemas.microsoft.com/office/drawing/2010/main" val="0"/>
              </a:ext>
            </a:extLst>
          </a:blip>
          <a:srcRect/>
          <a:stretch>
            <a:fillRect/>
          </a:stretch>
        </p:blipFill>
        <p:spPr bwMode="auto">
          <a:xfrm>
            <a:off x="1023397" y="1378039"/>
            <a:ext cx="3831938" cy="5306096"/>
          </a:xfrm>
          <a:prstGeom prst="rect">
            <a:avLst/>
          </a:prstGeom>
          <a:noFill/>
          <a:ln>
            <a:noFill/>
          </a:ln>
        </p:spPr>
      </p:pic>
    </p:spTree>
    <p:extLst>
      <p:ext uri="{BB962C8B-B14F-4D97-AF65-F5344CB8AC3E}">
        <p14:creationId xmlns:p14="http://schemas.microsoft.com/office/powerpoint/2010/main" val="410995415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Bilgi Giriş </a:t>
            </a:r>
            <a:r>
              <a:rPr lang="tr-TR" dirty="0" smtClean="0"/>
              <a:t>Ekranı</a:t>
            </a:r>
            <a:endParaRPr lang="tr-TR" dirty="0"/>
          </a:p>
        </p:txBody>
      </p:sp>
      <p:pic>
        <p:nvPicPr>
          <p:cNvPr id="4" name="Resim 3"/>
          <p:cNvPicPr/>
          <p:nvPr/>
        </p:nvPicPr>
        <p:blipFill>
          <a:blip r:embed="rId2">
            <a:extLst>
              <a:ext uri="{28A0092B-C50C-407E-A947-70E740481C1C}">
                <a14:useLocalDpi xmlns:a14="http://schemas.microsoft.com/office/drawing/2010/main" val="0"/>
              </a:ext>
            </a:extLst>
          </a:blip>
          <a:srcRect/>
          <a:stretch>
            <a:fillRect/>
          </a:stretch>
        </p:blipFill>
        <p:spPr bwMode="auto">
          <a:xfrm>
            <a:off x="677334" y="1586141"/>
            <a:ext cx="4384063" cy="5072236"/>
          </a:xfrm>
          <a:prstGeom prst="rect">
            <a:avLst/>
          </a:prstGeom>
          <a:noFill/>
          <a:ln>
            <a:noFill/>
          </a:ln>
        </p:spPr>
      </p:pic>
    </p:spTree>
    <p:extLst>
      <p:ext uri="{BB962C8B-B14F-4D97-AF65-F5344CB8AC3E}">
        <p14:creationId xmlns:p14="http://schemas.microsoft.com/office/powerpoint/2010/main" val="826909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4"/>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472568" y="1000625"/>
            <a:ext cx="6692638" cy="5116839"/>
          </a:xfrm>
          <a:prstGeom prst="rect">
            <a:avLst/>
          </a:prstGeom>
          <a:noFill/>
          <a:ln w="9525">
            <a:noFill/>
            <a:miter lim="800000"/>
            <a:headEnd/>
            <a:tailEnd/>
          </a:ln>
        </p:spPr>
      </p:pic>
    </p:spTree>
    <p:extLst>
      <p:ext uri="{BB962C8B-B14F-4D97-AF65-F5344CB8AC3E}">
        <p14:creationId xmlns:p14="http://schemas.microsoft.com/office/powerpoint/2010/main" val="338387835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5"/>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524084" y="1113758"/>
            <a:ext cx="6550970" cy="5016586"/>
          </a:xfrm>
          <a:prstGeom prst="rect">
            <a:avLst/>
          </a:prstGeom>
          <a:noFill/>
          <a:ln w="9525">
            <a:noFill/>
            <a:miter lim="800000"/>
            <a:headEnd/>
            <a:tailEnd/>
          </a:ln>
        </p:spPr>
      </p:pic>
    </p:spTree>
    <p:extLst>
      <p:ext uri="{BB962C8B-B14F-4D97-AF65-F5344CB8AC3E}">
        <p14:creationId xmlns:p14="http://schemas.microsoft.com/office/powerpoint/2010/main" val="242464370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6"/>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678846" y="885032"/>
            <a:ext cx="6383328" cy="5077886"/>
          </a:xfrm>
          <a:prstGeom prst="rect">
            <a:avLst/>
          </a:prstGeom>
          <a:noFill/>
          <a:ln w="9525">
            <a:noFill/>
            <a:miter lim="800000"/>
            <a:headEnd/>
            <a:tailEnd/>
          </a:ln>
        </p:spPr>
      </p:pic>
    </p:spTree>
    <p:extLst>
      <p:ext uri="{BB962C8B-B14F-4D97-AF65-F5344CB8AC3E}">
        <p14:creationId xmlns:p14="http://schemas.microsoft.com/office/powerpoint/2010/main" val="64236311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Doktor Ekranı</a:t>
            </a:r>
            <a:endParaRPr lang="tr-TR" dirty="0"/>
          </a:p>
        </p:txBody>
      </p:sp>
      <p:pic>
        <p:nvPicPr>
          <p:cNvPr id="4" name="Resim 3"/>
          <p:cNvPicPr/>
          <p:nvPr/>
        </p:nvPicPr>
        <p:blipFill>
          <a:blip r:embed="rId2">
            <a:extLst>
              <a:ext uri="{28A0092B-C50C-407E-A947-70E740481C1C}">
                <a14:useLocalDpi xmlns:a14="http://schemas.microsoft.com/office/drawing/2010/main" val="0"/>
              </a:ext>
            </a:extLst>
          </a:blip>
          <a:srcRect/>
          <a:stretch>
            <a:fillRect/>
          </a:stretch>
        </p:blipFill>
        <p:spPr bwMode="auto">
          <a:xfrm>
            <a:off x="868850" y="1653492"/>
            <a:ext cx="4115274" cy="4644277"/>
          </a:xfrm>
          <a:prstGeom prst="rect">
            <a:avLst/>
          </a:prstGeom>
          <a:noFill/>
          <a:ln>
            <a:noFill/>
          </a:ln>
        </p:spPr>
      </p:pic>
    </p:spTree>
    <p:extLst>
      <p:ext uri="{BB962C8B-B14F-4D97-AF65-F5344CB8AC3E}">
        <p14:creationId xmlns:p14="http://schemas.microsoft.com/office/powerpoint/2010/main" val="369909239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77334" y="978793"/>
            <a:ext cx="8596668" cy="5062569"/>
          </a:xfrm>
        </p:spPr>
        <p:txBody>
          <a:bodyPr>
            <a:normAutofit/>
          </a:bodyPr>
          <a:lstStyle/>
          <a:p>
            <a:r>
              <a:rPr lang="tr-TR" sz="2400" dirty="0"/>
              <a:t>Bu çalışmada önerilen uygulama sayesinde ebeveynler çocuklarının gelişimlerini mobil cihazlarını kullanarak açıklayıcı grafikler ile öğrenebileceklerdir. </a:t>
            </a:r>
            <a:endParaRPr lang="tr-TR" sz="2400" dirty="0" smtClean="0"/>
          </a:p>
          <a:p>
            <a:r>
              <a:rPr lang="tr-TR" sz="2400" dirty="0" smtClean="0"/>
              <a:t>Çocuklarının </a:t>
            </a:r>
            <a:r>
              <a:rPr lang="tr-TR" sz="2400" dirty="0"/>
              <a:t>gelişimini uzmanların kullandığı yöntemlerle hesaplanmış sonuçlarla karşılaştırmaları ve daha sık periyotlarla değerlendirmeleri mümkündür. </a:t>
            </a:r>
            <a:endParaRPr lang="tr-TR" sz="2400" dirty="0" smtClean="0"/>
          </a:p>
          <a:p>
            <a:r>
              <a:rPr lang="tr-TR" sz="2400" dirty="0" smtClean="0"/>
              <a:t>Pediatri </a:t>
            </a:r>
            <a:r>
              <a:rPr lang="tr-TR" sz="2400" dirty="0"/>
              <a:t>uzmanları da periyodik kontrollerde ebeveynlere daha detaylı değerlendirme yapabilecek verilere sahip olacaklardır. </a:t>
            </a:r>
          </a:p>
        </p:txBody>
      </p:sp>
    </p:spTree>
    <p:extLst>
      <p:ext uri="{BB962C8B-B14F-4D97-AF65-F5344CB8AC3E}">
        <p14:creationId xmlns:p14="http://schemas.microsoft.com/office/powerpoint/2010/main" val="176680076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77334" y="1287887"/>
            <a:ext cx="8596668" cy="4753475"/>
          </a:xfrm>
        </p:spPr>
        <p:txBody>
          <a:bodyPr/>
          <a:lstStyle/>
          <a:p>
            <a:r>
              <a:rPr lang="tr-TR" sz="2400" dirty="0"/>
              <a:t>Bu tür sağlık uygulamaların yaygınlaşması için </a:t>
            </a:r>
            <a:r>
              <a:rPr lang="tr-TR" sz="2400" dirty="0" err="1"/>
              <a:t>local</a:t>
            </a:r>
            <a:r>
              <a:rPr lang="tr-TR" sz="2400" dirty="0"/>
              <a:t> bir veri tabanına kayıt yapmasının yanı sıra hekimle ya çevrimiçi paylaşım imkânının olması oldukça önemlidir. </a:t>
            </a:r>
            <a:endParaRPr lang="tr-TR" sz="2400" dirty="0" smtClean="0"/>
          </a:p>
          <a:p>
            <a:r>
              <a:rPr lang="tr-TR" sz="2400" dirty="0" smtClean="0"/>
              <a:t>Bu </a:t>
            </a:r>
            <a:r>
              <a:rPr lang="tr-TR" sz="2400" dirty="0"/>
              <a:t>çalışmada bu önemli özellik Parse.com servisinde bulunan veri depolama, kullanıcı yönetimi ve bildirimler gibi bulut tabanlı araçlar kullanarak hızlı ve ekonomik bir şekilde geliştirilebileceği gösterilmiştir.</a:t>
            </a:r>
          </a:p>
          <a:p>
            <a:endParaRPr lang="tr-TR" dirty="0"/>
          </a:p>
        </p:txBody>
      </p:sp>
    </p:spTree>
    <p:extLst>
      <p:ext uri="{BB962C8B-B14F-4D97-AF65-F5344CB8AC3E}">
        <p14:creationId xmlns:p14="http://schemas.microsoft.com/office/powerpoint/2010/main" val="79017726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77334" y="631065"/>
            <a:ext cx="8596668" cy="5410297"/>
          </a:xfrm>
        </p:spPr>
        <p:txBody>
          <a:bodyPr>
            <a:normAutofit/>
          </a:bodyPr>
          <a:lstStyle/>
          <a:p>
            <a:r>
              <a:rPr lang="tr-TR" sz="2000" dirty="0"/>
              <a:t>Bebeklerin doğumundan itibaren standart olarak uygulanan periyodik doktor kontrolleri teknolojik devirde çok uzun bir bekleme süresi olarak algılanmaktadır. </a:t>
            </a:r>
            <a:endParaRPr lang="tr-TR" sz="2000" dirty="0" smtClean="0"/>
          </a:p>
          <a:p>
            <a:r>
              <a:rPr lang="tr-TR" sz="2000" dirty="0" smtClean="0"/>
              <a:t>Bebeğin </a:t>
            </a:r>
            <a:r>
              <a:rPr lang="tr-TR" sz="2000" dirty="0"/>
              <a:t>doğduğundan beri neredeyse her anına ilişkin görüntü depolamaya hazır olan yeni kuşağın anne babaları, sağlık verileri için ise doktor kontrollerini beklemek zorunda kalmaktadırlar. </a:t>
            </a:r>
            <a:endParaRPr lang="tr-TR" sz="2000" dirty="0" smtClean="0"/>
          </a:p>
          <a:p>
            <a:r>
              <a:rPr lang="tr-TR" sz="2000" dirty="0" smtClean="0"/>
              <a:t>Hâlbuki </a:t>
            </a:r>
            <a:r>
              <a:rPr lang="tr-TR" sz="2000" dirty="0"/>
              <a:t>daha sık periyotlarda ev ortamında ölçülebilecek parametrelerin giriş yapılabildiği ve gelişmeler hakkında geri bildirim verebilecek bir uygulama olsa bir sonraki doktor kontrolünde uzmanla beraber haftalık gelişmeler üzerinde detaylı bilgi paylaşımları yapılabilecektir. </a:t>
            </a:r>
            <a:endParaRPr lang="tr-TR" sz="2000" dirty="0" smtClean="0"/>
          </a:p>
          <a:p>
            <a:r>
              <a:rPr lang="tr-TR" sz="2000" dirty="0"/>
              <a:t>Bu çalışmada kullanılan Mobil Uygulama, yukarıda sayılan ihtiyaçlar göz önünde bulundurularak, Akdeniz Üniversitesi, Tıp Bilişimi Yüksek Lisans programındaki Mobil Uygulama Geliştirme dersi kapsamındaki bir proje olarak ortaya çıkmıştır.</a:t>
            </a:r>
          </a:p>
          <a:p>
            <a:endParaRPr lang="tr-TR" dirty="0"/>
          </a:p>
          <a:p>
            <a:endParaRPr lang="tr-TR" dirty="0"/>
          </a:p>
        </p:txBody>
      </p:sp>
    </p:spTree>
    <p:extLst>
      <p:ext uri="{BB962C8B-B14F-4D97-AF65-F5344CB8AC3E}">
        <p14:creationId xmlns:p14="http://schemas.microsoft.com/office/powerpoint/2010/main" val="252647328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b="1" dirty="0" err="1"/>
              <a:t>Antropometrik</a:t>
            </a:r>
            <a:r>
              <a:rPr lang="tr-TR" b="1" dirty="0"/>
              <a:t> ölçümler ve </a:t>
            </a:r>
            <a:r>
              <a:rPr lang="tr-TR" b="1" dirty="0" err="1"/>
              <a:t>persentil</a:t>
            </a:r>
            <a:r>
              <a:rPr lang="tr-TR" b="1" dirty="0"/>
              <a:t> eğrileri</a:t>
            </a:r>
            <a:r>
              <a:rPr lang="tr-TR" dirty="0"/>
              <a:t/>
            </a:r>
            <a:br>
              <a:rPr lang="tr-TR" dirty="0"/>
            </a:br>
            <a:endParaRPr lang="tr-TR" dirty="0"/>
          </a:p>
        </p:txBody>
      </p:sp>
      <p:sp>
        <p:nvSpPr>
          <p:cNvPr id="3" name="İçerik Yer Tutucusu 2"/>
          <p:cNvSpPr>
            <a:spLocks noGrp="1"/>
          </p:cNvSpPr>
          <p:nvPr>
            <p:ph idx="1"/>
          </p:nvPr>
        </p:nvSpPr>
        <p:spPr/>
        <p:txBody>
          <a:bodyPr>
            <a:normAutofit/>
          </a:bodyPr>
          <a:lstStyle/>
          <a:p>
            <a:r>
              <a:rPr lang="tr-TR" sz="2400" dirty="0"/>
              <a:t>Sağlam bebek/çocuk takiplerinde eksiksiz bir fizik muayene yapılması esastır. Fizik muayenenin bir parçası olarak her kontrol muayenesinde ağırlık, boy ve baş çevresi ölçümleri yapılarak kayıt altına alınmalıdır. </a:t>
            </a:r>
            <a:endParaRPr lang="tr-TR" sz="2400" dirty="0" smtClean="0"/>
          </a:p>
          <a:p>
            <a:r>
              <a:rPr lang="tr-TR" sz="2400" dirty="0" smtClean="0"/>
              <a:t>Bu </a:t>
            </a:r>
            <a:r>
              <a:rPr lang="tr-TR" sz="2400" dirty="0"/>
              <a:t>ölçümlerin amacı </a:t>
            </a:r>
            <a:r>
              <a:rPr lang="tr-TR" sz="2400" dirty="0" smtClean="0"/>
              <a:t>çocuğun </a:t>
            </a:r>
            <a:r>
              <a:rPr lang="tr-TR" sz="2400" dirty="0"/>
              <a:t>büyümesinin normal olup olmadığına karar vermektir. </a:t>
            </a:r>
            <a:endParaRPr lang="tr-TR" sz="2400" dirty="0" smtClean="0"/>
          </a:p>
          <a:p>
            <a:r>
              <a:rPr lang="tr-TR" sz="2400" dirty="0" smtClean="0"/>
              <a:t>Ölçülen </a:t>
            </a:r>
            <a:r>
              <a:rPr lang="tr-TR" sz="2400" dirty="0"/>
              <a:t>değerlerin o toplum için belirlenmiş olan standartlar içerisinde yorumlanması gerekir </a:t>
            </a:r>
            <a:endParaRPr lang="tr-TR" sz="2400" dirty="0"/>
          </a:p>
        </p:txBody>
      </p:sp>
    </p:spTree>
    <p:extLst>
      <p:ext uri="{BB962C8B-B14F-4D97-AF65-F5344CB8AC3E}">
        <p14:creationId xmlns:p14="http://schemas.microsoft.com/office/powerpoint/2010/main" val="154088504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77334" y="772733"/>
            <a:ext cx="8596668" cy="5268630"/>
          </a:xfrm>
        </p:spPr>
        <p:txBody>
          <a:bodyPr>
            <a:normAutofit/>
          </a:bodyPr>
          <a:lstStyle/>
          <a:p>
            <a:r>
              <a:rPr lang="tr-TR" sz="2400" dirty="0"/>
              <a:t>Bu ölçümler yapıldıktan sonra kaydedilmeli ve </a:t>
            </a:r>
            <a:r>
              <a:rPr lang="tr-TR" sz="2400" dirty="0" err="1"/>
              <a:t>persantil</a:t>
            </a:r>
            <a:r>
              <a:rPr lang="tr-TR" sz="2400" dirty="0"/>
              <a:t> eğrisi üzerinde işaretlenmelidir. </a:t>
            </a:r>
            <a:endParaRPr lang="tr-TR" sz="2400" dirty="0" smtClean="0"/>
          </a:p>
          <a:p>
            <a:r>
              <a:rPr lang="tr-TR" sz="2400" dirty="0" smtClean="0"/>
              <a:t>Büyüme </a:t>
            </a:r>
            <a:r>
              <a:rPr lang="tr-TR" sz="2400" dirty="0"/>
              <a:t>ve gelişme çocuk için dinamik bir süreç olup değerlendirilmesi ve takibi pediatrinin en temel konularındandır. </a:t>
            </a:r>
            <a:endParaRPr lang="tr-TR" sz="2400" dirty="0" smtClean="0"/>
          </a:p>
          <a:p>
            <a:r>
              <a:rPr lang="tr-TR" sz="2400" dirty="0" smtClean="0"/>
              <a:t>Zira </a:t>
            </a:r>
            <a:r>
              <a:rPr lang="tr-TR" sz="2400" dirty="0"/>
              <a:t>iyi büyüme ve gelişme sağlıklı çocuğun en önemli göstergelerindendir. </a:t>
            </a:r>
            <a:endParaRPr lang="tr-TR" sz="2400" dirty="0" smtClean="0"/>
          </a:p>
          <a:p>
            <a:r>
              <a:rPr lang="tr-TR" sz="2400" dirty="0" smtClean="0"/>
              <a:t>Akut </a:t>
            </a:r>
            <a:r>
              <a:rPr lang="tr-TR" sz="2400" dirty="0"/>
              <a:t>hastalıklar kilo </a:t>
            </a:r>
            <a:r>
              <a:rPr lang="tr-TR" sz="2400" dirty="0" err="1"/>
              <a:t>persantilinde</a:t>
            </a:r>
            <a:r>
              <a:rPr lang="tr-TR" sz="2400" dirty="0"/>
              <a:t> duraklama ve gerilemeye yol açarken, hastalık uzadıkça ve kronikleştikçe boy ve baş çevresi </a:t>
            </a:r>
            <a:r>
              <a:rPr lang="tr-TR" sz="2400" dirty="0" err="1"/>
              <a:t>persantili</a:t>
            </a:r>
            <a:r>
              <a:rPr lang="tr-TR" sz="2400" dirty="0"/>
              <a:t> de etkilenir</a:t>
            </a:r>
            <a:endParaRPr lang="tr-TR" sz="2400" dirty="0"/>
          </a:p>
        </p:txBody>
      </p:sp>
    </p:spTree>
    <p:extLst>
      <p:ext uri="{BB962C8B-B14F-4D97-AF65-F5344CB8AC3E}">
        <p14:creationId xmlns:p14="http://schemas.microsoft.com/office/powerpoint/2010/main" val="185425021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r>
              <a:rPr lang="tr-TR" sz="2400" dirty="0"/>
              <a:t>Yaygın olarak kullanılan büyüme eğrileri, Dünya Sağlık Örgütünün (DSO) uluslararası standart kabul ettiği NCHS/CDC (Ulusal Sağlık İstatistikleri Merkezi/Hastalık Koruma Merkezleri) eğrileri ile Türkiye’de </a:t>
            </a:r>
            <a:r>
              <a:rPr lang="tr-TR" sz="2400" dirty="0" err="1"/>
              <a:t>Neyzi</a:t>
            </a:r>
            <a:r>
              <a:rPr lang="tr-TR" sz="2400" dirty="0"/>
              <a:t> ve arkadaşları tarafından geliştirilmiş olan </a:t>
            </a:r>
            <a:r>
              <a:rPr lang="tr-TR" sz="2400" dirty="0" smtClean="0"/>
              <a:t>eğrilerdir.</a:t>
            </a:r>
            <a:endParaRPr lang="tr-TR" sz="2400" dirty="0"/>
          </a:p>
        </p:txBody>
      </p:sp>
    </p:spTree>
    <p:extLst>
      <p:ext uri="{BB962C8B-B14F-4D97-AF65-F5344CB8AC3E}">
        <p14:creationId xmlns:p14="http://schemas.microsoft.com/office/powerpoint/2010/main" val="191098627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Autofit/>
          </a:bodyPr>
          <a:lstStyle/>
          <a:p>
            <a:r>
              <a:rPr lang="tr-TR" sz="2400" dirty="0"/>
              <a:t>Çocuğun yaşıtları ile karşılaştırıldığında yüzdelik sıralamadaki yerini belirten değere </a:t>
            </a:r>
            <a:r>
              <a:rPr lang="tr-TR" sz="2400" dirty="0" err="1"/>
              <a:t>persentil</a:t>
            </a:r>
            <a:r>
              <a:rPr lang="tr-TR" sz="2400" dirty="0"/>
              <a:t> adı verilir. </a:t>
            </a:r>
            <a:endParaRPr lang="tr-TR" sz="2400" dirty="0" smtClean="0"/>
          </a:p>
          <a:p>
            <a:r>
              <a:rPr lang="tr-TR" sz="2400" dirty="0" smtClean="0"/>
              <a:t>Büyüme </a:t>
            </a:r>
            <a:r>
              <a:rPr lang="tr-TR" sz="2400" dirty="0"/>
              <a:t>eğrileri yedi </a:t>
            </a:r>
            <a:r>
              <a:rPr lang="tr-TR" sz="2400" dirty="0" err="1"/>
              <a:t>persentil</a:t>
            </a:r>
            <a:r>
              <a:rPr lang="tr-TR" sz="2400" dirty="0"/>
              <a:t> çizgisinden oluşur. </a:t>
            </a:r>
            <a:endParaRPr lang="tr-TR" sz="2400" dirty="0" smtClean="0"/>
          </a:p>
          <a:p>
            <a:r>
              <a:rPr lang="tr-TR" sz="2400" dirty="0" smtClean="0"/>
              <a:t>Bunlar </a:t>
            </a:r>
            <a:r>
              <a:rPr lang="tr-TR" sz="2400" dirty="0"/>
              <a:t>3, 10, 25, 50, 75, 90 ve 97.persentillere karşılık gelen eğrilerdir. </a:t>
            </a:r>
            <a:endParaRPr lang="tr-TR" sz="2400" dirty="0" smtClean="0"/>
          </a:p>
          <a:p>
            <a:r>
              <a:rPr lang="tr-TR" sz="2400" dirty="0" smtClean="0"/>
              <a:t>Ölçülen </a:t>
            </a:r>
            <a:r>
              <a:rPr lang="tr-TR" sz="2400" dirty="0"/>
              <a:t>değerin 3.persentil ile 97.persentil aralığında olması normal dağılım olarak kabul edilir. </a:t>
            </a:r>
            <a:endParaRPr lang="tr-TR" sz="2400" dirty="0" smtClean="0"/>
          </a:p>
          <a:p>
            <a:r>
              <a:rPr lang="tr-TR" sz="2400" dirty="0" smtClean="0"/>
              <a:t>3.persentilin </a:t>
            </a:r>
            <a:r>
              <a:rPr lang="tr-TR" sz="2400" dirty="0"/>
              <a:t>altındaki değerler yetersiz büyümeyi, 97.persentilin üzerindekiler ise aşırı büyümeyi işaret </a:t>
            </a:r>
            <a:r>
              <a:rPr lang="tr-TR" sz="2400" dirty="0" smtClean="0"/>
              <a:t>eder.</a:t>
            </a:r>
            <a:endParaRPr lang="tr-TR" sz="2400" dirty="0"/>
          </a:p>
        </p:txBody>
      </p:sp>
    </p:spTree>
    <p:extLst>
      <p:ext uri="{BB962C8B-B14F-4D97-AF65-F5344CB8AC3E}">
        <p14:creationId xmlns:p14="http://schemas.microsoft.com/office/powerpoint/2010/main" val="1990240666"/>
      </p:ext>
    </p:extLst>
  </p:cSld>
  <p:clrMapOvr>
    <a:masterClrMapping/>
  </p:clrMapOvr>
</p:sld>
</file>

<file path=ppt/theme/theme1.xml><?xml version="1.0" encoding="utf-8"?>
<a:theme xmlns:a="http://schemas.openxmlformats.org/drawingml/2006/main" name="Kristal">
  <a:themeElements>
    <a:clrScheme name="Kristal">
      <a:dk1>
        <a:sysClr val="windowText" lastClr="000000"/>
      </a:dk1>
      <a:lt1>
        <a:sysClr val="window" lastClr="FFFFFF"/>
      </a:lt1>
      <a:dk2>
        <a:srgbClr val="2C3C43"/>
      </a:dk2>
      <a:lt2>
        <a:srgbClr val="EBEBEB"/>
      </a:lt2>
      <a:accent1>
        <a:srgbClr val="5FCBEF"/>
      </a:accent1>
      <a:accent2>
        <a:srgbClr val="2E83C3"/>
      </a:accent2>
      <a:accent3>
        <a:srgbClr val="42D0A2"/>
      </a:accent3>
      <a:accent4>
        <a:srgbClr val="2E946B"/>
      </a:accent4>
      <a:accent5>
        <a:srgbClr val="42B051"/>
      </a:accent5>
      <a:accent6>
        <a:srgbClr val="96D141"/>
      </a:accent6>
      <a:hlink>
        <a:srgbClr val="3FCDE7"/>
      </a:hlink>
      <a:folHlink>
        <a:srgbClr val="A9D3E1"/>
      </a:folHlink>
    </a:clrScheme>
    <a:fontScheme name="Kristal">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ristal">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0B5AB586-D108-4FC1-8368-649FE654B894}"/>
    </a:ext>
  </a:extLst>
</a:theme>
</file>

<file path=docProps/app.xml><?xml version="1.0" encoding="utf-8"?>
<Properties xmlns="http://schemas.openxmlformats.org/officeDocument/2006/extended-properties" xmlns:vt="http://schemas.openxmlformats.org/officeDocument/2006/docPropsVTypes">
  <Template>Facet</Template>
  <TotalTime>78</TotalTime>
  <Words>1129</Words>
  <Application>Microsoft Office PowerPoint</Application>
  <PresentationFormat>Geniş ekran</PresentationFormat>
  <Paragraphs>69</Paragraphs>
  <Slides>25</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25</vt:i4>
      </vt:variant>
    </vt:vector>
  </HeadingPairs>
  <TitlesOfParts>
    <vt:vector size="29" baseType="lpstr">
      <vt:lpstr>Arial</vt:lpstr>
      <vt:lpstr>Trebuchet MS</vt:lpstr>
      <vt:lpstr>Wingdings 3</vt:lpstr>
      <vt:lpstr>Kristal</vt:lpstr>
      <vt:lpstr>Sağlık Alanında Mobil Uygulama Örneği: Çocuklardaki Gelişimin Büyüme Eğrilerine Göre Değerlendirilmesi</vt:lpstr>
      <vt:lpstr>Özet</vt:lpstr>
      <vt:lpstr>PowerPoint Sunusu</vt:lpstr>
      <vt:lpstr>PowerPoint Sunusu</vt:lpstr>
      <vt:lpstr>PowerPoint Sunusu</vt:lpstr>
      <vt:lpstr>Antropometrik ölçümler ve persentil eğrileri </vt:lpstr>
      <vt:lpstr>PowerPoint Sunusu</vt:lpstr>
      <vt:lpstr>PowerPoint Sunusu</vt:lpstr>
      <vt:lpstr>PowerPoint Sunusu</vt:lpstr>
      <vt:lpstr>PowerPoint Sunusu</vt:lpstr>
      <vt:lpstr>Kullanılan Mobil Uygulama Araçları</vt:lpstr>
      <vt:lpstr>Android</vt:lpstr>
      <vt:lpstr>Android Studio</vt:lpstr>
      <vt:lpstr>Parse Servisi</vt:lpstr>
      <vt:lpstr>PowerPoint Sunusu</vt:lpstr>
      <vt:lpstr>Dezavantajları</vt:lpstr>
      <vt:lpstr>Geliştirilen Mobil Uygulama</vt:lpstr>
      <vt:lpstr>Kullanıcı Giriş Ekranı</vt:lpstr>
      <vt:lpstr>Kullanıcı Kayıt Ekranı</vt:lpstr>
      <vt:lpstr>Kullanıcı Ekranı</vt:lpstr>
      <vt:lpstr>Bilgi Giriş Ekranı</vt:lpstr>
      <vt:lpstr>PowerPoint Sunusu</vt:lpstr>
      <vt:lpstr>PowerPoint Sunusu</vt:lpstr>
      <vt:lpstr>PowerPoint Sunusu</vt:lpstr>
      <vt:lpstr>Doktor Ekranı</vt:lpstr>
    </vt:vector>
  </TitlesOfParts>
  <Company>Silentall Unattended Installer</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Sağlık Alanında Mobil Uygulama Örneği: Çocuklardaki Gelişimin Büyüme Eğrilerine Göre Değerlendirilmesi</dc:title>
  <dc:creator>zeynep ünal</dc:creator>
  <cp:lastModifiedBy>zeynep ünal</cp:lastModifiedBy>
  <cp:revision>7</cp:revision>
  <dcterms:created xsi:type="dcterms:W3CDTF">2016-02-02T23:06:02Z</dcterms:created>
  <dcterms:modified xsi:type="dcterms:W3CDTF">2016-02-03T00:24:32Z</dcterms:modified>
</cp:coreProperties>
</file>